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sldIdLst>
    <p:sldId id="256" r:id="rId2"/>
    <p:sldId id="257" r:id="rId3"/>
    <p:sldId id="258" r:id="rId4"/>
    <p:sldId id="259" r:id="rId5"/>
    <p:sldId id="260" r:id="rId6"/>
    <p:sldId id="261" r:id="rId7"/>
    <p:sldId id="262" r:id="rId8"/>
    <p:sldId id="263" r:id="rId9"/>
    <p:sldId id="265" r:id="rId10"/>
    <p:sldId id="264" r:id="rId11"/>
    <p:sldId id="268" r:id="rId12"/>
    <p:sldId id="269" r:id="rId13"/>
    <p:sldId id="266"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318" r:id="rId43"/>
    <p:sldId id="298" r:id="rId44"/>
    <p:sldId id="319"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7" r:id="rId121"/>
    <p:sldId id="379" r:id="rId122"/>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5" d="100"/>
          <a:sy n="105" d="100"/>
        </p:scale>
        <p:origin x="-14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 Id="rId6" Type="http://schemas.openxmlformats.org/officeDocument/2006/relationships/image" Target="../media/image67.wmf"/><Relationship Id="rId5" Type="http://schemas.openxmlformats.org/officeDocument/2006/relationships/image" Target="../media/image66.wmf"/><Relationship Id="rId4" Type="http://schemas.openxmlformats.org/officeDocument/2006/relationships/image" Target="../media/image6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5" Type="http://schemas.openxmlformats.org/officeDocument/2006/relationships/image" Target="../media/image45.wmf"/><Relationship Id="rId4" Type="http://schemas.openxmlformats.org/officeDocument/2006/relationships/image" Target="../media/image4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4" Type="http://schemas.openxmlformats.org/officeDocument/2006/relationships/image" Target="../media/image60.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387907A9-9501-45F8-90D6-57A59418AE2B}" type="datetimeFigureOut">
              <a:rPr lang="ko-KR" altLang="en-US" smtClean="0"/>
              <a:pPr/>
              <a:t>2015-06-02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4E47458-2133-464C-BD96-CA79FE053A12}" type="slidenum">
              <a:rPr lang="ko-KR" altLang="en-US" smtClean="0"/>
              <a:pPr/>
              <a:t>‹#›</a:t>
            </a:fld>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387907A9-9501-45F8-90D6-57A59418AE2B}" type="datetimeFigureOut">
              <a:rPr lang="ko-KR" altLang="en-US" smtClean="0"/>
              <a:pPr/>
              <a:t>2015-06-02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4E47458-2133-464C-BD96-CA79FE053A12}" type="slidenum">
              <a:rPr lang="ko-KR" altLang="en-US" smtClean="0"/>
              <a:pPr/>
              <a:t>‹#›</a:t>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387907A9-9501-45F8-90D6-57A59418AE2B}" type="datetimeFigureOut">
              <a:rPr lang="ko-KR" altLang="en-US" smtClean="0"/>
              <a:pPr/>
              <a:t>2015-06-02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4E47458-2133-464C-BD96-CA79FE053A12}" type="slidenum">
              <a:rPr lang="ko-KR" altLang="en-US" smtClean="0"/>
              <a:pPr/>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387907A9-9501-45F8-90D6-57A59418AE2B}" type="datetimeFigureOut">
              <a:rPr lang="ko-KR" altLang="en-US" smtClean="0"/>
              <a:pPr/>
              <a:t>2015-06-02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4E47458-2133-464C-BD96-CA79FE053A12}"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387907A9-9501-45F8-90D6-57A59418AE2B}" type="datetimeFigureOut">
              <a:rPr lang="ko-KR" altLang="en-US" smtClean="0"/>
              <a:pPr/>
              <a:t>2015-06-02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4E47458-2133-464C-BD96-CA79FE053A12}"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387907A9-9501-45F8-90D6-57A59418AE2B}" type="datetimeFigureOut">
              <a:rPr lang="ko-KR" altLang="en-US" smtClean="0"/>
              <a:pPr/>
              <a:t>2015-06-02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4E47458-2133-464C-BD96-CA79FE053A12}"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387907A9-9501-45F8-90D6-57A59418AE2B}" type="datetimeFigureOut">
              <a:rPr lang="ko-KR" altLang="en-US" smtClean="0"/>
              <a:pPr/>
              <a:t>2015-06-02</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B4E47458-2133-464C-BD96-CA79FE053A12}" type="slidenum">
              <a:rPr lang="ko-KR" altLang="en-US" smtClean="0"/>
              <a:pPr/>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387907A9-9501-45F8-90D6-57A59418AE2B}" type="datetimeFigureOut">
              <a:rPr lang="ko-KR" altLang="en-US" smtClean="0"/>
              <a:pPr/>
              <a:t>2015-06-02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B4E47458-2133-464C-BD96-CA79FE053A12}" type="slidenum">
              <a:rPr lang="ko-KR" altLang="en-US" smtClean="0"/>
              <a:pPr/>
              <a:t>‹#›</a:t>
            </a:fld>
            <a:endParaRPr lang="ko-KR"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387907A9-9501-45F8-90D6-57A59418AE2B}" type="datetimeFigureOut">
              <a:rPr lang="ko-KR" altLang="en-US" smtClean="0"/>
              <a:pPr/>
              <a:t>2015-06-02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B4E47458-2133-464C-BD96-CA79FE053A12}" type="slidenum">
              <a:rPr lang="ko-KR" altLang="en-US" smtClean="0"/>
              <a:pPr/>
              <a:t>‹#›</a:t>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387907A9-9501-45F8-90D6-57A59418AE2B}" type="datetimeFigureOut">
              <a:rPr lang="ko-KR" altLang="en-US" smtClean="0"/>
              <a:pPr/>
              <a:t>2015-06-02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4E47458-2133-464C-BD96-CA79FE053A12}" type="slidenum">
              <a:rPr lang="ko-KR" altLang="en-US" smtClean="0"/>
              <a:pPr/>
              <a:t>‹#›</a:t>
            </a:fld>
            <a:endParaRPr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387907A9-9501-45F8-90D6-57A59418AE2B}" type="datetimeFigureOut">
              <a:rPr lang="ko-KR" altLang="en-US" smtClean="0"/>
              <a:pPr/>
              <a:t>2015-06-02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4E47458-2133-464C-BD96-CA79FE053A12}" type="slidenum">
              <a:rPr lang="ko-KR" altLang="en-US" smtClean="0"/>
              <a:pPr/>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7907A9-9501-45F8-90D6-57A59418AE2B}" type="datetimeFigureOut">
              <a:rPr lang="ko-KR" altLang="en-US" smtClean="0"/>
              <a:pPr/>
              <a:t>2015-06-02</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47458-2133-464C-BD96-CA79FE053A12}"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10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gif"/><Relationship Id="rId4" Type="http://schemas.openxmlformats.org/officeDocument/2006/relationships/image" Target="../media/image19.gif"/></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www.daviddarling.info/encyclopedia/A/algebra.html"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www.daviddarling.info/encyclopedia/A/algorithm.html" TargetMode="External"/><Relationship Id="rId4" Type="http://schemas.openxmlformats.org/officeDocument/2006/relationships/hyperlink" Target="http://www.daviddarling.info/encyclopedia/Q/quadratic.html"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gif"/></Relationships>
</file>

<file path=ppt/slides/_rels/slide4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4.png"/><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4.gif"/></Relationships>
</file>

<file path=ppt/slides/_rels/slide62.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6.gif"/></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1.png"/><Relationship Id="rId7" Type="http://schemas.openxmlformats.org/officeDocument/2006/relationships/image" Target="../media/image39.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8.wmf"/><Relationship Id="rId4" Type="http://schemas.openxmlformats.org/officeDocument/2006/relationships/oleObject" Target="../embeddings/oleObject2.bin"/><Relationship Id="rId9" Type="http://schemas.openxmlformats.org/officeDocument/2006/relationships/image" Target="../media/image40.wmf"/></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45.wmf"/><Relationship Id="rId3" Type="http://schemas.openxmlformats.org/officeDocument/2006/relationships/image" Target="../media/image1.png"/><Relationship Id="rId7" Type="http://schemas.openxmlformats.org/officeDocument/2006/relationships/image" Target="../media/image42.wmf"/><Relationship Id="rId12"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image" Target="../media/image44.wmf"/><Relationship Id="rId5" Type="http://schemas.openxmlformats.org/officeDocument/2006/relationships/image" Target="../media/image41.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43.wmf"/></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46.wmf"/><Relationship Id="rId4" Type="http://schemas.openxmlformats.org/officeDocument/2006/relationships/oleObject" Target="../embeddings/oleObject10.bin"/></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47.wmf"/><Relationship Id="rId5" Type="http://schemas.openxmlformats.org/officeDocument/2006/relationships/oleObject" Target="../embeddings/oleObject11.bin"/><Relationship Id="rId4" Type="http://schemas.openxmlformats.org/officeDocument/2006/relationships/image" Target="../media/image48.gif"/></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1.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13.bin"/><Relationship Id="rId5" Type="http://schemas.openxmlformats.org/officeDocument/2006/relationships/image" Target="../media/image50.wmf"/><Relationship Id="rId4" Type="http://schemas.openxmlformats.org/officeDocument/2006/relationships/oleObject" Target="../embeddings/oleObject12.bin"/></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52.wmf"/><Relationship Id="rId4" Type="http://schemas.openxmlformats.org/officeDocument/2006/relationships/oleObject" Target="../embeddings/oleObject14.bin"/></Relationships>
</file>

<file path=ppt/slides/_rels/slide7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png"/><Relationship Id="rId7" Type="http://schemas.openxmlformats.org/officeDocument/2006/relationships/image" Target="../media/image54.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16.bin"/><Relationship Id="rId5" Type="http://schemas.openxmlformats.org/officeDocument/2006/relationships/image" Target="../media/image53.wmf"/><Relationship Id="rId4" Type="http://schemas.openxmlformats.org/officeDocument/2006/relationships/oleObject" Target="../embeddings/oleObject15.bin"/></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image" Target="../media/image61.png"/><Relationship Id="rId7" Type="http://schemas.openxmlformats.org/officeDocument/2006/relationships/image" Target="../media/image58.wmf"/><Relationship Id="rId12"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18.bin"/><Relationship Id="rId11" Type="http://schemas.openxmlformats.org/officeDocument/2006/relationships/image" Target="../media/image60.wmf"/><Relationship Id="rId5" Type="http://schemas.openxmlformats.org/officeDocument/2006/relationships/image" Target="../media/image57.w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59.wmf"/></Relationships>
</file>

<file path=ppt/slides/_rels/slide77.xml.rels><?xml version="1.0" encoding="UTF-8" standalone="yes"?>
<Relationships xmlns="http://schemas.openxmlformats.org/package/2006/relationships"><Relationship Id="rId8" Type="http://schemas.openxmlformats.org/officeDocument/2006/relationships/image" Target="../media/image64.wmf"/><Relationship Id="rId13" Type="http://schemas.openxmlformats.org/officeDocument/2006/relationships/oleObject" Target="../embeddings/oleObject26.bin"/><Relationship Id="rId3" Type="http://schemas.openxmlformats.org/officeDocument/2006/relationships/oleObject" Target="../embeddings/oleObject21.bin"/><Relationship Id="rId7" Type="http://schemas.openxmlformats.org/officeDocument/2006/relationships/oleObject" Target="../embeddings/oleObject23.bin"/><Relationship Id="rId12" Type="http://schemas.openxmlformats.org/officeDocument/2006/relationships/image" Target="../media/image66.w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63.wmf"/><Relationship Id="rId11" Type="http://schemas.openxmlformats.org/officeDocument/2006/relationships/oleObject" Target="../embeddings/oleObject25.bin"/><Relationship Id="rId5" Type="http://schemas.openxmlformats.org/officeDocument/2006/relationships/oleObject" Target="../embeddings/oleObject22.bin"/><Relationship Id="rId15" Type="http://schemas.openxmlformats.org/officeDocument/2006/relationships/image" Target="../media/image1.png"/><Relationship Id="rId10" Type="http://schemas.openxmlformats.org/officeDocument/2006/relationships/image" Target="../media/image65.wmf"/><Relationship Id="rId4" Type="http://schemas.openxmlformats.org/officeDocument/2006/relationships/image" Target="../media/image62.wmf"/><Relationship Id="rId9" Type="http://schemas.openxmlformats.org/officeDocument/2006/relationships/oleObject" Target="../embeddings/oleObject24.bin"/><Relationship Id="rId14" Type="http://schemas.openxmlformats.org/officeDocument/2006/relationships/image" Target="../media/image67.w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image" Target="../media/image1.png"/><Relationship Id="rId4" Type="http://schemas.openxmlformats.org/officeDocument/2006/relationships/image" Target="../media/image68.w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69.wmf"/></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70.wmf"/></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image" Target="../media/image71.wmf"/><Relationship Id="rId4" Type="http://schemas.openxmlformats.org/officeDocument/2006/relationships/oleObject" Target="../embeddings/oleObject30.bin"/></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91872" y="90815"/>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직사각형 9"/>
          <p:cNvSpPr/>
          <p:nvPr/>
        </p:nvSpPr>
        <p:spPr>
          <a:xfrm>
            <a:off x="395536" y="692696"/>
            <a:ext cx="8568952" cy="5678478"/>
          </a:xfrm>
          <a:prstGeom prst="rect">
            <a:avLst/>
          </a:prstGeom>
        </p:spPr>
        <p:txBody>
          <a:bodyPr wrap="square">
            <a:spAutoFit/>
          </a:bodyPr>
          <a:lstStyle/>
          <a:p>
            <a:r>
              <a:rPr lang="ko-KR" altLang="en-US" sz="2800" dirty="0">
                <a:solidFill>
                  <a:schemeClr val="tx2">
                    <a:lumMod val="50000"/>
                  </a:schemeClr>
                </a:solidFill>
                <a:latin typeface="휴먼엑스포" pitchFamily="18" charset="-127"/>
                <a:ea typeface="휴먼엑스포" pitchFamily="18" charset="-127"/>
              </a:rPr>
              <a:t>제 </a:t>
            </a:r>
            <a:r>
              <a:rPr lang="en-US" altLang="ko-KR" sz="2800" dirty="0">
                <a:solidFill>
                  <a:schemeClr val="tx2">
                    <a:lumMod val="50000"/>
                  </a:schemeClr>
                </a:solidFill>
                <a:latin typeface="휴먼엑스포" pitchFamily="18" charset="-127"/>
                <a:ea typeface="휴먼엑스포" pitchFamily="18" charset="-127"/>
              </a:rPr>
              <a:t>4 </a:t>
            </a:r>
            <a:r>
              <a:rPr lang="ko-KR" altLang="en-US" sz="2800" dirty="0">
                <a:solidFill>
                  <a:schemeClr val="tx2">
                    <a:lumMod val="50000"/>
                  </a:schemeClr>
                </a:solidFill>
                <a:latin typeface="휴먼엑스포" pitchFamily="18" charset="-127"/>
                <a:ea typeface="휴먼엑스포" pitchFamily="18" charset="-127"/>
              </a:rPr>
              <a:t>장 </a:t>
            </a:r>
            <a:r>
              <a:rPr lang="en-US" altLang="ko-KR" sz="2800" dirty="0">
                <a:solidFill>
                  <a:schemeClr val="tx2">
                    <a:lumMod val="50000"/>
                  </a:schemeClr>
                </a:solidFill>
                <a:latin typeface="휴먼엑스포" pitchFamily="18" charset="-127"/>
                <a:ea typeface="휴먼엑스포" pitchFamily="18" charset="-127"/>
              </a:rPr>
              <a:t>Programming Languages </a:t>
            </a:r>
          </a:p>
          <a:p>
            <a:endParaRPr lang="en-US" altLang="ko-KR" dirty="0" smtClean="0"/>
          </a:p>
          <a:p>
            <a:r>
              <a:rPr lang="en-US" altLang="ko-KR" sz="2000" dirty="0" smtClean="0">
                <a:solidFill>
                  <a:srgbClr val="0000FF"/>
                </a:solidFill>
                <a:latin typeface="휴먼엑스포" pitchFamily="18" charset="-127"/>
                <a:ea typeface="휴먼엑스포" pitchFamily="18" charset="-127"/>
              </a:rPr>
              <a:t>4.1 </a:t>
            </a:r>
            <a:r>
              <a:rPr lang="ko-KR" altLang="en-US" sz="2000" dirty="0">
                <a:solidFill>
                  <a:srgbClr val="0000FF"/>
                </a:solidFill>
                <a:latin typeface="휴먼엑스포" pitchFamily="18" charset="-127"/>
                <a:ea typeface="휴먼엑스포" pitchFamily="18" charset="-127"/>
              </a:rPr>
              <a:t>프로그램과 프로그래밍 언어의 개념 </a:t>
            </a:r>
          </a:p>
          <a:p>
            <a:pPr>
              <a:lnSpc>
                <a:spcPct val="150000"/>
              </a:lnSpc>
            </a:pPr>
            <a:r>
              <a:rPr lang="ko-KR" altLang="en-US" dirty="0"/>
              <a:t>    </a:t>
            </a:r>
            <a:r>
              <a:rPr lang="en-US" altLang="ko-KR" dirty="0"/>
              <a:t>• </a:t>
            </a:r>
            <a:r>
              <a:rPr lang="ko-KR" altLang="en-US" b="1" dirty="0">
                <a:solidFill>
                  <a:srgbClr val="C00000"/>
                </a:solidFill>
              </a:rPr>
              <a:t>컴퓨터</a:t>
            </a:r>
            <a:r>
              <a:rPr lang="en-US" altLang="ko-KR" dirty="0"/>
              <a:t>: </a:t>
            </a:r>
            <a:r>
              <a:rPr lang="ko-KR" altLang="en-US" dirty="0"/>
              <a:t>복잡하고 많은 계산이 필요한 문제를 신속하게 처리하는 장치로 고안 </a:t>
            </a:r>
          </a:p>
          <a:p>
            <a:pPr>
              <a:lnSpc>
                <a:spcPct val="150000"/>
              </a:lnSpc>
            </a:pPr>
            <a:r>
              <a:rPr lang="ko-KR" altLang="en-US" dirty="0"/>
              <a:t>    </a:t>
            </a:r>
            <a:r>
              <a:rPr lang="en-US" altLang="ko-KR" dirty="0"/>
              <a:t>• </a:t>
            </a:r>
            <a:r>
              <a:rPr lang="ko-KR" altLang="en-US" b="1" dirty="0">
                <a:solidFill>
                  <a:srgbClr val="C00000"/>
                </a:solidFill>
              </a:rPr>
              <a:t>컴퓨터의 이용</a:t>
            </a:r>
            <a:r>
              <a:rPr lang="ko-KR" altLang="en-US" dirty="0"/>
              <a:t> </a:t>
            </a:r>
            <a:r>
              <a:rPr lang="en-US" altLang="ko-KR" dirty="0"/>
              <a:t>: </a:t>
            </a:r>
            <a:r>
              <a:rPr lang="ko-KR" altLang="en-US" dirty="0"/>
              <a:t>수행하여야 할 명령들을 프로그램으로 작성하여 처리 </a:t>
            </a:r>
          </a:p>
          <a:p>
            <a:pPr>
              <a:lnSpc>
                <a:spcPct val="150000"/>
              </a:lnSpc>
            </a:pPr>
            <a:r>
              <a:rPr lang="ko-KR" altLang="en-US" dirty="0"/>
              <a:t>    </a:t>
            </a:r>
            <a:r>
              <a:rPr lang="en-US" altLang="ko-KR" dirty="0"/>
              <a:t>• </a:t>
            </a:r>
            <a:r>
              <a:rPr lang="ko-KR" altLang="en-US" b="1" dirty="0">
                <a:solidFill>
                  <a:srgbClr val="C00000"/>
                </a:solidFill>
              </a:rPr>
              <a:t>컴퓨터 프로그램 </a:t>
            </a:r>
            <a:r>
              <a:rPr lang="en-US" altLang="ko-KR" dirty="0"/>
              <a:t>: </a:t>
            </a:r>
            <a:r>
              <a:rPr lang="ko-KR" altLang="en-US" dirty="0"/>
              <a:t>주어진 문제의 해를 얻기 위하여 수행되어질 </a:t>
            </a:r>
            <a:r>
              <a:rPr lang="ko-KR" altLang="en-US" b="1" dirty="0" smtClean="0">
                <a:solidFill>
                  <a:srgbClr val="7030A0"/>
                </a:solidFill>
              </a:rPr>
              <a:t>자료구조</a:t>
            </a:r>
            <a:endParaRPr lang="en-US" altLang="ko-KR" b="1" dirty="0" smtClean="0">
              <a:solidFill>
                <a:srgbClr val="7030A0"/>
              </a:solidFill>
            </a:endParaRPr>
          </a:p>
          <a:p>
            <a:pPr>
              <a:lnSpc>
                <a:spcPct val="150000"/>
              </a:lnSpc>
            </a:pPr>
            <a:r>
              <a:rPr lang="en-US" altLang="ko-KR" dirty="0"/>
              <a:t> </a:t>
            </a:r>
            <a:r>
              <a:rPr lang="en-US" altLang="ko-KR" dirty="0" smtClean="0"/>
              <a:t>      (</a:t>
            </a:r>
            <a:r>
              <a:rPr lang="en-US" altLang="ko-KR" b="1" dirty="0">
                <a:solidFill>
                  <a:srgbClr val="7030A0"/>
                </a:solidFill>
              </a:rPr>
              <a:t>data structure</a:t>
            </a:r>
            <a:r>
              <a:rPr lang="en-US" altLang="ko-KR" dirty="0"/>
              <a:t>)</a:t>
            </a:r>
            <a:r>
              <a:rPr lang="ko-KR" altLang="en-US" dirty="0"/>
              <a:t>와 </a:t>
            </a:r>
            <a:r>
              <a:rPr lang="ko-KR" altLang="en-US" b="1" dirty="0">
                <a:solidFill>
                  <a:srgbClr val="7030A0"/>
                </a:solidFill>
              </a:rPr>
              <a:t>명령문</a:t>
            </a:r>
            <a:r>
              <a:rPr lang="en-US" altLang="ko-KR" dirty="0"/>
              <a:t>(</a:t>
            </a:r>
            <a:r>
              <a:rPr lang="en-US" altLang="ko-KR" b="1" dirty="0">
                <a:solidFill>
                  <a:srgbClr val="7030A0"/>
                </a:solidFill>
              </a:rPr>
              <a:t>statement or algorithm</a:t>
            </a:r>
            <a:r>
              <a:rPr lang="en-US" altLang="ko-KR" dirty="0"/>
              <a:t>)</a:t>
            </a:r>
            <a:r>
              <a:rPr lang="ko-KR" altLang="en-US" dirty="0"/>
              <a:t>으로 구성 </a:t>
            </a:r>
          </a:p>
          <a:p>
            <a:pPr>
              <a:lnSpc>
                <a:spcPct val="150000"/>
              </a:lnSpc>
            </a:pPr>
            <a:r>
              <a:rPr lang="ko-KR" altLang="en-US" dirty="0"/>
              <a:t>    </a:t>
            </a:r>
            <a:r>
              <a:rPr lang="en-US" altLang="ko-KR" dirty="0"/>
              <a:t>• </a:t>
            </a:r>
            <a:r>
              <a:rPr lang="ko-KR" altLang="en-US" b="1" dirty="0">
                <a:solidFill>
                  <a:srgbClr val="C00000"/>
                </a:solidFill>
              </a:rPr>
              <a:t>프로그래밍 언어 </a:t>
            </a:r>
            <a:r>
              <a:rPr lang="en-US" altLang="ko-KR" dirty="0"/>
              <a:t>: </a:t>
            </a:r>
            <a:r>
              <a:rPr lang="ko-KR" altLang="en-US" dirty="0"/>
              <a:t>프로그램을 작성하는 데에 사용되는 컴퓨터가 인식할 </a:t>
            </a:r>
            <a:r>
              <a:rPr lang="ko-KR" altLang="en-US" dirty="0" smtClean="0"/>
              <a:t>수</a:t>
            </a:r>
            <a:endParaRPr lang="en-US" altLang="ko-KR" dirty="0" smtClean="0"/>
          </a:p>
          <a:p>
            <a:pPr>
              <a:lnSpc>
                <a:spcPct val="150000"/>
              </a:lnSpc>
            </a:pPr>
            <a:r>
              <a:rPr lang="en-US" altLang="ko-KR" dirty="0"/>
              <a:t> </a:t>
            </a:r>
            <a:r>
              <a:rPr lang="en-US" altLang="ko-KR" dirty="0" smtClean="0"/>
              <a:t>     </a:t>
            </a:r>
            <a:r>
              <a:rPr lang="ko-KR" altLang="en-US" dirty="0" smtClean="0"/>
              <a:t>있는 </a:t>
            </a:r>
            <a:r>
              <a:rPr lang="ko-KR" altLang="en-US" dirty="0"/>
              <a:t>언어를 말하며 다음과 같이 정의할 수 있다</a:t>
            </a:r>
            <a:r>
              <a:rPr lang="en-US" altLang="ko-KR" dirty="0"/>
              <a:t>.</a:t>
            </a:r>
            <a:r>
              <a:rPr lang="ko-KR" altLang="en-US" dirty="0"/>
              <a:t> </a:t>
            </a:r>
          </a:p>
          <a:p>
            <a:pPr>
              <a:lnSpc>
                <a:spcPct val="150000"/>
              </a:lnSpc>
            </a:pPr>
            <a:r>
              <a:rPr lang="ko-KR" altLang="en-US" dirty="0"/>
              <a:t>          “</a:t>
            </a:r>
            <a:r>
              <a:rPr lang="en-US" altLang="ko-KR" dirty="0"/>
              <a:t>a </a:t>
            </a:r>
            <a:r>
              <a:rPr lang="en-US" altLang="ko-KR" b="1" u="sng" dirty="0">
                <a:solidFill>
                  <a:schemeClr val="accent2">
                    <a:lumMod val="50000"/>
                  </a:schemeClr>
                </a:solidFill>
              </a:rPr>
              <a:t>systematic notation</a:t>
            </a:r>
            <a:r>
              <a:rPr lang="ko-KR" altLang="en-US" b="1" dirty="0">
                <a:solidFill>
                  <a:schemeClr val="accent2">
                    <a:lumMod val="50000"/>
                  </a:schemeClr>
                </a:solidFill>
              </a:rPr>
              <a:t> </a:t>
            </a:r>
            <a:r>
              <a:rPr lang="en-US" altLang="ko-KR" dirty="0"/>
              <a:t>by which we describe </a:t>
            </a:r>
            <a:r>
              <a:rPr lang="en-US" altLang="ko-KR" b="1" u="sng" dirty="0">
                <a:solidFill>
                  <a:schemeClr val="accent2">
                    <a:lumMod val="50000"/>
                  </a:schemeClr>
                </a:solidFill>
              </a:rPr>
              <a:t>computational processes</a:t>
            </a:r>
            <a:r>
              <a:rPr lang="ko-KR" altLang="en-US" dirty="0"/>
              <a:t>” </a:t>
            </a:r>
          </a:p>
          <a:p>
            <a:pPr>
              <a:lnSpc>
                <a:spcPct val="150000"/>
              </a:lnSpc>
            </a:pPr>
            <a:r>
              <a:rPr lang="ko-KR" altLang="en-US" dirty="0"/>
              <a:t>    </a:t>
            </a:r>
            <a:r>
              <a:rPr lang="en-US" altLang="ko-KR" dirty="0"/>
              <a:t>• </a:t>
            </a:r>
            <a:r>
              <a:rPr lang="ko-KR" altLang="en-US" b="1" dirty="0" smtClean="0">
                <a:solidFill>
                  <a:srgbClr val="C00000"/>
                </a:solidFill>
              </a:rPr>
              <a:t>기계어</a:t>
            </a:r>
            <a:r>
              <a:rPr lang="en-US" altLang="ko-KR" dirty="0"/>
              <a:t>(machine language)</a:t>
            </a:r>
            <a:r>
              <a:rPr lang="ko-KR" altLang="en-US" dirty="0"/>
              <a:t> </a:t>
            </a:r>
          </a:p>
          <a:p>
            <a:pPr>
              <a:lnSpc>
                <a:spcPct val="150000"/>
              </a:lnSpc>
            </a:pPr>
            <a:r>
              <a:rPr lang="ko-KR" altLang="en-US" dirty="0"/>
              <a:t>      </a:t>
            </a:r>
            <a:r>
              <a:rPr lang="ko-KR" altLang="en-US" b="1" dirty="0" smtClean="0">
                <a:solidFill>
                  <a:srgbClr val="C00000"/>
                </a:solidFill>
              </a:rPr>
              <a:t>저급언어</a:t>
            </a:r>
            <a:r>
              <a:rPr lang="en-US" altLang="ko-KR" dirty="0"/>
              <a:t>(low-level language) - assembler</a:t>
            </a:r>
            <a:r>
              <a:rPr lang="ko-KR" altLang="en-US" dirty="0"/>
              <a:t> </a:t>
            </a:r>
          </a:p>
          <a:p>
            <a:pPr>
              <a:lnSpc>
                <a:spcPct val="150000"/>
              </a:lnSpc>
            </a:pPr>
            <a:r>
              <a:rPr lang="ko-KR" altLang="en-US" dirty="0"/>
              <a:t>      </a:t>
            </a:r>
            <a:r>
              <a:rPr lang="ko-KR" altLang="en-US" b="1" dirty="0" smtClean="0">
                <a:solidFill>
                  <a:srgbClr val="C00000"/>
                </a:solidFill>
              </a:rPr>
              <a:t>고급언어</a:t>
            </a:r>
            <a:r>
              <a:rPr lang="en-US" altLang="ko-KR" dirty="0"/>
              <a:t>(high-level language) - </a:t>
            </a:r>
            <a:r>
              <a:rPr lang="ko-KR" altLang="en-US" dirty="0"/>
              <a:t>시스템 소프트웨어로 제공되는 </a:t>
            </a:r>
            <a:r>
              <a:rPr lang="en-US" altLang="ko-KR" dirty="0"/>
              <a:t>C, </a:t>
            </a:r>
            <a:r>
              <a:rPr lang="en-US" altLang="ko-KR" dirty="0" smtClean="0"/>
              <a:t>Java,</a:t>
            </a:r>
          </a:p>
          <a:p>
            <a:pPr>
              <a:lnSpc>
                <a:spcPct val="150000"/>
              </a:lnSpc>
            </a:pPr>
            <a:r>
              <a:rPr lang="en-US" altLang="ko-KR" dirty="0"/>
              <a:t> </a:t>
            </a:r>
            <a:r>
              <a:rPr lang="en-US" altLang="ko-KR" dirty="0" smtClean="0"/>
              <a:t>                                              Visual </a:t>
            </a:r>
            <a:r>
              <a:rPr lang="en-US" altLang="ko-KR" dirty="0"/>
              <a:t>C/C++ </a:t>
            </a:r>
            <a:r>
              <a:rPr lang="ko-KR" altLang="en-US" dirty="0"/>
              <a:t>등</a:t>
            </a:r>
            <a:r>
              <a:rPr lang="en-US" altLang="ko-KR" dirty="0"/>
              <a:t>.</a:t>
            </a:r>
            <a:r>
              <a:rPr lang="ko-KR" altLang="en-US" dirty="0"/>
              <a:t> </a:t>
            </a:r>
          </a:p>
        </p:txBody>
      </p:sp>
      <p:pic>
        <p:nvPicPr>
          <p:cNvPr id="21505"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91872"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noChangeArrowheads="1"/>
          </p:cNvPicPr>
          <p:nvPr/>
        </p:nvPicPr>
        <p:blipFill>
          <a:blip r:embed="rId2" cstate="print"/>
          <a:srcRect/>
          <a:stretch>
            <a:fillRect/>
          </a:stretch>
        </p:blipFill>
        <p:spPr bwMode="auto">
          <a:xfrm>
            <a:off x="107504" y="116632"/>
            <a:ext cx="1079500" cy="288925"/>
          </a:xfrm>
          <a:prstGeom prst="rect">
            <a:avLst/>
          </a:prstGeom>
          <a:noFill/>
          <a:ln w="9525">
            <a:noFill/>
            <a:miter lim="800000"/>
            <a:headEnd/>
            <a:tailEnd/>
          </a:ln>
        </p:spPr>
      </p:pic>
      <p:grpSp>
        <p:nvGrpSpPr>
          <p:cNvPr id="15" name="그룹 14"/>
          <p:cNvGrpSpPr/>
          <p:nvPr/>
        </p:nvGrpSpPr>
        <p:grpSpPr>
          <a:xfrm>
            <a:off x="395536" y="692696"/>
            <a:ext cx="8424936" cy="5553908"/>
            <a:chOff x="395536" y="908720"/>
            <a:chExt cx="8424936" cy="5553908"/>
          </a:xfrm>
        </p:grpSpPr>
        <p:grpSp>
          <p:nvGrpSpPr>
            <p:cNvPr id="13" name="그룹 12"/>
            <p:cNvGrpSpPr/>
            <p:nvPr/>
          </p:nvGrpSpPr>
          <p:grpSpPr>
            <a:xfrm>
              <a:off x="395536" y="908720"/>
              <a:ext cx="8424936" cy="4965551"/>
              <a:chOff x="395536" y="908720"/>
              <a:chExt cx="8424936" cy="4965551"/>
            </a:xfrm>
          </p:grpSpPr>
          <p:sp>
            <p:nvSpPr>
              <p:cNvPr id="11" name="직사각형 10"/>
              <p:cNvSpPr/>
              <p:nvPr/>
            </p:nvSpPr>
            <p:spPr>
              <a:xfrm>
                <a:off x="395536" y="908720"/>
                <a:ext cx="8424936" cy="646331"/>
              </a:xfrm>
              <a:prstGeom prst="rect">
                <a:avLst/>
              </a:prstGeom>
            </p:spPr>
            <p:txBody>
              <a:bodyPr wrap="square">
                <a:spAutoFit/>
              </a:bodyPr>
              <a:lstStyle/>
              <a:p>
                <a:r>
                  <a:rPr lang="ko-KR" altLang="en-US" dirty="0"/>
                  <a:t>    </a:t>
                </a:r>
                <a:r>
                  <a:rPr lang="en-US" altLang="ko-KR" dirty="0">
                    <a:solidFill>
                      <a:srgbClr val="00B050"/>
                    </a:solidFill>
                    <a:latin typeface="휴먼엑스포" pitchFamily="18" charset="-127"/>
                    <a:ea typeface="휴먼엑스포" pitchFamily="18" charset="-127"/>
                  </a:rPr>
                  <a:t>(1) compiler</a:t>
                </a:r>
                <a:r>
                  <a:rPr lang="ko-KR" altLang="en-US" dirty="0">
                    <a:solidFill>
                      <a:srgbClr val="00B050"/>
                    </a:solidFill>
                    <a:latin typeface="휴먼엑스포" pitchFamily="18" charset="-127"/>
                    <a:ea typeface="휴먼엑스포" pitchFamily="18" charset="-127"/>
                  </a:rPr>
                  <a:t> </a:t>
                </a:r>
              </a:p>
              <a:p>
                <a:r>
                  <a:rPr lang="ko-KR" altLang="en-US" dirty="0"/>
                  <a:t>        ▶ 정의 </a:t>
                </a:r>
                <a:r>
                  <a:rPr lang="en-US" altLang="ko-KR" dirty="0"/>
                  <a:t>: </a:t>
                </a:r>
                <a:r>
                  <a:rPr lang="ko-KR" altLang="en-US" dirty="0"/>
                  <a:t>원시 프로그램을 일괄 번역하여 목적 프로그램을 생성하고 실행 </a:t>
                </a:r>
              </a:p>
            </p:txBody>
          </p:sp>
          <p:pic>
            <p:nvPicPr>
              <p:cNvPr id="19458" name="Picture 2" descr="C:\DOCUME~1\KMLee\LOCALS~1\Temp\UNI00000cf01232.gif"/>
              <p:cNvPicPr>
                <a:picLocks noChangeAspect="1" noChangeArrowheads="1"/>
              </p:cNvPicPr>
              <p:nvPr/>
            </p:nvPicPr>
            <p:blipFill>
              <a:blip r:embed="rId3" cstate="print"/>
              <a:srcRect/>
              <a:stretch>
                <a:fillRect/>
              </a:stretch>
            </p:blipFill>
            <p:spPr bwMode="auto">
              <a:xfrm>
                <a:off x="1547664" y="1844824"/>
                <a:ext cx="4295775" cy="361951"/>
              </a:xfrm>
              <a:prstGeom prst="rect">
                <a:avLst/>
              </a:prstGeom>
              <a:noFill/>
            </p:spPr>
          </p:pic>
          <p:sp>
            <p:nvSpPr>
              <p:cNvPr id="12" name="직사각형 11"/>
              <p:cNvSpPr/>
              <p:nvPr/>
            </p:nvSpPr>
            <p:spPr>
              <a:xfrm>
                <a:off x="395536" y="2420888"/>
                <a:ext cx="2084352" cy="369332"/>
              </a:xfrm>
              <a:prstGeom prst="rect">
                <a:avLst/>
              </a:prstGeom>
            </p:spPr>
            <p:txBody>
              <a:bodyPr wrap="square">
                <a:spAutoFit/>
              </a:bodyPr>
              <a:lstStyle/>
              <a:p>
                <a:r>
                  <a:rPr lang="ko-KR" altLang="en-US" dirty="0"/>
                  <a:t>        ▶ 번역과정 </a:t>
                </a:r>
              </a:p>
            </p:txBody>
          </p:sp>
          <p:pic>
            <p:nvPicPr>
              <p:cNvPr id="19460" name="Picture 4" descr="C:\DOCUME~1\KMLee\LOCALS~1\Temp\UNI00000cf0123a.gif"/>
              <p:cNvPicPr>
                <a:picLocks noChangeAspect="1" noChangeArrowheads="1"/>
              </p:cNvPicPr>
              <p:nvPr/>
            </p:nvPicPr>
            <p:blipFill>
              <a:blip r:embed="rId4" cstate="print"/>
              <a:srcRect/>
              <a:stretch>
                <a:fillRect/>
              </a:stretch>
            </p:blipFill>
            <p:spPr bwMode="auto">
              <a:xfrm>
                <a:off x="2627784" y="2492896"/>
                <a:ext cx="5486400" cy="3381375"/>
              </a:xfrm>
              <a:prstGeom prst="rect">
                <a:avLst/>
              </a:prstGeom>
              <a:noFill/>
            </p:spPr>
          </p:pic>
        </p:grpSp>
        <p:sp>
          <p:nvSpPr>
            <p:cNvPr id="14" name="직사각형 13"/>
            <p:cNvSpPr/>
            <p:nvPr/>
          </p:nvSpPr>
          <p:spPr>
            <a:xfrm>
              <a:off x="1043608" y="6093296"/>
              <a:ext cx="7344816" cy="369332"/>
            </a:xfrm>
            <a:prstGeom prst="rect">
              <a:avLst/>
            </a:prstGeom>
          </p:spPr>
          <p:txBody>
            <a:bodyPr wrap="square">
              <a:spAutoFit/>
            </a:bodyPr>
            <a:lstStyle/>
            <a:p>
              <a:r>
                <a:rPr lang="ko-KR" altLang="en-US" dirty="0"/>
                <a:t>▶ 예 </a:t>
              </a:r>
              <a:r>
                <a:rPr lang="en-US" altLang="ko-KR" dirty="0"/>
                <a:t>: FORTRAN, COBOL, PASCAL, </a:t>
              </a:r>
              <a:r>
                <a:rPr lang="en-US" altLang="ko-KR" dirty="0" err="1"/>
                <a:t>Ada</a:t>
              </a:r>
              <a:r>
                <a:rPr lang="en-US" altLang="ko-KR" dirty="0"/>
                <a:t>, C, C++ </a:t>
              </a:r>
            </a:p>
          </p:txBody>
        </p:sp>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1" name="그룹 10"/>
          <p:cNvGrpSpPr/>
          <p:nvPr/>
        </p:nvGrpSpPr>
        <p:grpSpPr>
          <a:xfrm>
            <a:off x="642910" y="857232"/>
            <a:ext cx="6643734" cy="5070483"/>
            <a:chOff x="642910" y="857232"/>
            <a:chExt cx="6643734" cy="5070483"/>
          </a:xfrm>
        </p:grpSpPr>
        <p:sp>
          <p:nvSpPr>
            <p:cNvPr id="9" name="직사각형 8"/>
            <p:cNvSpPr/>
            <p:nvPr/>
          </p:nvSpPr>
          <p:spPr>
            <a:xfrm>
              <a:off x="642910" y="857232"/>
              <a:ext cx="6643734" cy="923330"/>
            </a:xfrm>
            <a:prstGeom prst="rect">
              <a:avLst/>
            </a:prstGeom>
          </p:spPr>
          <p:txBody>
            <a:bodyPr wrap="square">
              <a:spAutoFit/>
            </a:bodyPr>
            <a:lstStyle/>
            <a:p>
              <a:r>
                <a:rPr lang="en-US" dirty="0" smtClean="0">
                  <a:solidFill>
                    <a:srgbClr val="00B050"/>
                  </a:solidFill>
                  <a:latin typeface="휴먼엑스포" pitchFamily="18" charset="-127"/>
                  <a:ea typeface="휴먼엑스포" pitchFamily="18" charset="-127"/>
                </a:rPr>
                <a:t>8.4.5 LAN</a:t>
              </a:r>
              <a:r>
                <a:rPr lang="ko-KR" altLang="en-US" dirty="0" smtClean="0">
                  <a:solidFill>
                    <a:srgbClr val="00B050"/>
                  </a:solidFill>
                  <a:latin typeface="휴먼엑스포" pitchFamily="18" charset="-127"/>
                  <a:ea typeface="휴먼엑스포" pitchFamily="18" charset="-127"/>
                </a:rPr>
                <a:t>의 구조</a:t>
              </a:r>
              <a:r>
                <a:rPr lang="en-US" altLang="ko-KR" dirty="0" smtClean="0">
                  <a:solidFill>
                    <a:srgbClr val="00B050"/>
                  </a:solidFill>
                  <a:latin typeface="휴먼엑스포" pitchFamily="18" charset="-127"/>
                  <a:ea typeface="휴먼엑스포" pitchFamily="18" charset="-127"/>
                </a:rPr>
                <a:t>(</a:t>
              </a:r>
              <a:r>
                <a:rPr lang="en-US" dirty="0" smtClean="0">
                  <a:solidFill>
                    <a:srgbClr val="00B050"/>
                  </a:solidFill>
                  <a:latin typeface="휴먼엑스포" pitchFamily="18" charset="-127"/>
                  <a:ea typeface="휴먼엑스포" pitchFamily="18" charset="-127"/>
                </a:rPr>
                <a:t>topology)</a:t>
              </a:r>
            </a:p>
            <a:p>
              <a:endParaRPr lang="en-US" dirty="0" smtClean="0"/>
            </a:p>
            <a:p>
              <a:r>
                <a:rPr lang="en-US" b="1" dirty="0" smtClean="0">
                  <a:solidFill>
                    <a:srgbClr val="C00000"/>
                  </a:solidFill>
                </a:rPr>
                <a:t>(1) Star Topology</a:t>
              </a:r>
              <a:endParaRPr lang="en-US" b="1" dirty="0">
                <a:solidFill>
                  <a:srgbClr val="C00000"/>
                </a:solidFill>
              </a:endParaRPr>
            </a:p>
          </p:txBody>
        </p:sp>
        <p:pic>
          <p:nvPicPr>
            <p:cNvPr id="10" name="Picture 5" descr="9-16_cr"/>
            <p:cNvPicPr>
              <a:picLocks noChangeAspect="1" noChangeArrowheads="1"/>
            </p:cNvPicPr>
            <p:nvPr/>
          </p:nvPicPr>
          <p:blipFill>
            <a:blip r:embed="rId2" cstate="print"/>
            <a:srcRect/>
            <a:stretch>
              <a:fillRect/>
            </a:stretch>
          </p:blipFill>
          <p:spPr bwMode="auto">
            <a:xfrm>
              <a:off x="1214414" y="2071678"/>
              <a:ext cx="5903913" cy="3856037"/>
            </a:xfrm>
            <a:prstGeom prst="rect">
              <a:avLst/>
            </a:prstGeom>
            <a:noFill/>
            <a:ln w="9525">
              <a:noFill/>
              <a:miter lim="800000"/>
              <a:headEnd/>
              <a:tailEnd/>
            </a:ln>
          </p:spPr>
        </p:pic>
      </p:grpSp>
    </p:spTree>
    <p:extLst>
      <p:ext uri="{BB962C8B-B14F-4D97-AF65-F5344CB8AC3E}">
        <p14:creationId xmlns:p14="http://schemas.microsoft.com/office/powerpoint/2010/main" val="2835173160"/>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10" name="Picture 5" descr="9-17_cr"/>
          <p:cNvPicPr>
            <a:picLocks noChangeAspect="1" noChangeArrowheads="1"/>
          </p:cNvPicPr>
          <p:nvPr/>
        </p:nvPicPr>
        <p:blipFill>
          <a:blip r:embed="rId2" cstate="print"/>
          <a:srcRect/>
          <a:stretch>
            <a:fillRect/>
          </a:stretch>
        </p:blipFill>
        <p:spPr bwMode="auto">
          <a:xfrm>
            <a:off x="1785918" y="1643050"/>
            <a:ext cx="5184775" cy="4122738"/>
          </a:xfrm>
          <a:prstGeom prst="rect">
            <a:avLst/>
          </a:prstGeom>
          <a:noFill/>
          <a:ln w="9525">
            <a:noFill/>
            <a:miter lim="800000"/>
            <a:headEnd/>
            <a:tailEnd/>
          </a:ln>
        </p:spPr>
      </p:pic>
      <p:grpSp>
        <p:nvGrpSpPr>
          <p:cNvPr id="14" name="그룹 13"/>
          <p:cNvGrpSpPr/>
          <p:nvPr/>
        </p:nvGrpSpPr>
        <p:grpSpPr>
          <a:xfrm>
            <a:off x="857224" y="1000108"/>
            <a:ext cx="6184907" cy="4765680"/>
            <a:chOff x="857224" y="1000108"/>
            <a:chExt cx="6184907" cy="4765680"/>
          </a:xfrm>
        </p:grpSpPr>
        <p:sp>
          <p:nvSpPr>
            <p:cNvPr id="9" name="직사각형 8"/>
            <p:cNvSpPr/>
            <p:nvPr/>
          </p:nvSpPr>
          <p:spPr>
            <a:xfrm>
              <a:off x="857224" y="1000108"/>
              <a:ext cx="2164054" cy="369332"/>
            </a:xfrm>
            <a:prstGeom prst="rect">
              <a:avLst/>
            </a:prstGeom>
          </p:spPr>
          <p:txBody>
            <a:bodyPr wrap="none">
              <a:spAutoFit/>
            </a:bodyPr>
            <a:lstStyle/>
            <a:p>
              <a:r>
                <a:rPr lang="en-US" b="1" dirty="0" smtClean="0">
                  <a:solidFill>
                    <a:srgbClr val="C00000"/>
                  </a:solidFill>
                </a:rPr>
                <a:t>(2) Ring Topology</a:t>
              </a:r>
              <a:endParaRPr lang="en-US" b="1" dirty="0">
                <a:solidFill>
                  <a:srgbClr val="C00000"/>
                </a:solidFill>
              </a:endParaRPr>
            </a:p>
          </p:txBody>
        </p:sp>
        <p:pic>
          <p:nvPicPr>
            <p:cNvPr id="12" name="Picture 5" descr="9-17_cr"/>
            <p:cNvPicPr>
              <a:picLocks noChangeAspect="1" noChangeArrowheads="1"/>
            </p:cNvPicPr>
            <p:nvPr/>
          </p:nvPicPr>
          <p:blipFill>
            <a:blip r:embed="rId2" cstate="print"/>
            <a:srcRect/>
            <a:stretch>
              <a:fillRect/>
            </a:stretch>
          </p:blipFill>
          <p:spPr bwMode="auto">
            <a:xfrm>
              <a:off x="1857356" y="1643050"/>
              <a:ext cx="5184775" cy="4122738"/>
            </a:xfrm>
            <a:prstGeom prst="rect">
              <a:avLst/>
            </a:prstGeom>
            <a:noFill/>
            <a:ln w="9525">
              <a:noFill/>
              <a:miter lim="800000"/>
              <a:headEnd/>
              <a:tailEnd/>
            </a:ln>
          </p:spPr>
        </p:pic>
      </p:grpSp>
    </p:spTree>
    <p:extLst>
      <p:ext uri="{BB962C8B-B14F-4D97-AF65-F5344CB8AC3E}">
        <p14:creationId xmlns:p14="http://schemas.microsoft.com/office/powerpoint/2010/main" val="2660138073"/>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1" name="그룹 10"/>
          <p:cNvGrpSpPr/>
          <p:nvPr/>
        </p:nvGrpSpPr>
        <p:grpSpPr>
          <a:xfrm>
            <a:off x="642910" y="1000108"/>
            <a:ext cx="6835780" cy="4548192"/>
            <a:chOff x="642910" y="1000108"/>
            <a:chExt cx="6835780" cy="4548192"/>
          </a:xfrm>
        </p:grpSpPr>
        <p:sp>
          <p:nvSpPr>
            <p:cNvPr id="9" name="직사각형 8"/>
            <p:cNvSpPr/>
            <p:nvPr/>
          </p:nvSpPr>
          <p:spPr>
            <a:xfrm>
              <a:off x="642910" y="1000108"/>
              <a:ext cx="2059859" cy="369332"/>
            </a:xfrm>
            <a:prstGeom prst="rect">
              <a:avLst/>
            </a:prstGeom>
          </p:spPr>
          <p:txBody>
            <a:bodyPr wrap="none">
              <a:spAutoFit/>
            </a:bodyPr>
            <a:lstStyle/>
            <a:p>
              <a:r>
                <a:rPr lang="en-US" b="1" dirty="0" smtClean="0">
                  <a:solidFill>
                    <a:srgbClr val="C00000"/>
                  </a:solidFill>
                </a:rPr>
                <a:t>(3) Bus Topology</a:t>
              </a:r>
              <a:endParaRPr lang="en-US" b="1" dirty="0">
                <a:solidFill>
                  <a:srgbClr val="C00000"/>
                </a:solidFill>
              </a:endParaRPr>
            </a:p>
          </p:txBody>
        </p:sp>
        <p:pic>
          <p:nvPicPr>
            <p:cNvPr id="10" name="Picture 5" descr="9-18_cr"/>
            <p:cNvPicPr>
              <a:picLocks noChangeAspect="1" noChangeArrowheads="1"/>
            </p:cNvPicPr>
            <p:nvPr/>
          </p:nvPicPr>
          <p:blipFill>
            <a:blip r:embed="rId2" cstate="print"/>
            <a:srcRect/>
            <a:stretch>
              <a:fillRect/>
            </a:stretch>
          </p:blipFill>
          <p:spPr bwMode="auto">
            <a:xfrm>
              <a:off x="1357290" y="1571612"/>
              <a:ext cx="6121400" cy="3976688"/>
            </a:xfrm>
            <a:prstGeom prst="rect">
              <a:avLst/>
            </a:prstGeom>
            <a:noFill/>
            <a:ln w="9525">
              <a:noFill/>
              <a:miter lim="800000"/>
              <a:headEnd/>
              <a:tailEnd/>
            </a:ln>
          </p:spPr>
        </p:pic>
      </p:grpSp>
    </p:spTree>
    <p:extLst>
      <p:ext uri="{BB962C8B-B14F-4D97-AF65-F5344CB8AC3E}">
        <p14:creationId xmlns:p14="http://schemas.microsoft.com/office/powerpoint/2010/main" val="2323840425"/>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1" name="그룹 10"/>
          <p:cNvGrpSpPr/>
          <p:nvPr/>
        </p:nvGrpSpPr>
        <p:grpSpPr>
          <a:xfrm>
            <a:off x="714348" y="1000108"/>
            <a:ext cx="4819654" cy="4603755"/>
            <a:chOff x="714348" y="1000108"/>
            <a:chExt cx="4819654" cy="4603755"/>
          </a:xfrm>
        </p:grpSpPr>
        <p:sp>
          <p:nvSpPr>
            <p:cNvPr id="9" name="직사각형 8"/>
            <p:cNvSpPr/>
            <p:nvPr/>
          </p:nvSpPr>
          <p:spPr>
            <a:xfrm>
              <a:off x="714348" y="1000108"/>
              <a:ext cx="2260234" cy="369332"/>
            </a:xfrm>
            <a:prstGeom prst="rect">
              <a:avLst/>
            </a:prstGeom>
          </p:spPr>
          <p:txBody>
            <a:bodyPr wrap="none">
              <a:spAutoFit/>
            </a:bodyPr>
            <a:lstStyle/>
            <a:p>
              <a:r>
                <a:rPr lang="en-US" b="1" dirty="0" smtClean="0">
                  <a:solidFill>
                    <a:srgbClr val="C00000"/>
                  </a:solidFill>
                </a:rPr>
                <a:t>(4) Mesh Topology</a:t>
              </a:r>
              <a:endParaRPr lang="en-US" b="1" dirty="0">
                <a:solidFill>
                  <a:srgbClr val="C00000"/>
                </a:solidFill>
              </a:endParaRPr>
            </a:p>
          </p:txBody>
        </p:sp>
        <p:pic>
          <p:nvPicPr>
            <p:cNvPr id="10" name="Picture 6" descr="9-19_cr"/>
            <p:cNvPicPr>
              <a:picLocks noChangeAspect="1" noChangeArrowheads="1"/>
            </p:cNvPicPr>
            <p:nvPr/>
          </p:nvPicPr>
          <p:blipFill>
            <a:blip r:embed="rId2" cstate="print"/>
            <a:srcRect/>
            <a:stretch>
              <a:fillRect/>
            </a:stretch>
          </p:blipFill>
          <p:spPr bwMode="auto">
            <a:xfrm>
              <a:off x="1357290" y="1714488"/>
              <a:ext cx="4176712" cy="3889375"/>
            </a:xfrm>
            <a:prstGeom prst="rect">
              <a:avLst/>
            </a:prstGeom>
            <a:noFill/>
            <a:ln w="9525">
              <a:noFill/>
              <a:miter lim="800000"/>
              <a:headEnd/>
              <a:tailEnd/>
            </a:ln>
          </p:spPr>
        </p:pic>
      </p:grpSp>
    </p:spTree>
    <p:extLst>
      <p:ext uri="{BB962C8B-B14F-4D97-AF65-F5344CB8AC3E}">
        <p14:creationId xmlns:p14="http://schemas.microsoft.com/office/powerpoint/2010/main" val="1828841439"/>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357158" y="785794"/>
            <a:ext cx="2816156" cy="369332"/>
          </a:xfrm>
          <a:prstGeom prst="rect">
            <a:avLst/>
          </a:prstGeom>
        </p:spPr>
        <p:txBody>
          <a:bodyPr wrap="none">
            <a:spAutoFit/>
          </a:bodyPr>
          <a:lstStyle/>
          <a:p>
            <a:r>
              <a:rPr lang="en-US" altLang="ko-KR" b="1" dirty="0" smtClean="0">
                <a:solidFill>
                  <a:srgbClr val="C00000"/>
                </a:solidFill>
              </a:rPr>
              <a:t>(5) LAN </a:t>
            </a:r>
            <a:r>
              <a:rPr lang="ko-KR" altLang="en-US" b="1" dirty="0" smtClean="0">
                <a:solidFill>
                  <a:srgbClr val="C00000"/>
                </a:solidFill>
              </a:rPr>
              <a:t>위상구조의 비교</a:t>
            </a:r>
            <a:endParaRPr lang="ko-KR" altLang="en-US" b="1" dirty="0">
              <a:solidFill>
                <a:srgbClr val="C00000"/>
              </a:solidFill>
            </a:endParaRPr>
          </a:p>
        </p:txBody>
      </p:sp>
      <p:graphicFrame>
        <p:nvGraphicFramePr>
          <p:cNvPr id="10" name="Group 129"/>
          <p:cNvGraphicFramePr>
            <a:graphicFrameLocks noGrp="1"/>
          </p:cNvGraphicFramePr>
          <p:nvPr/>
        </p:nvGraphicFramePr>
        <p:xfrm>
          <a:off x="785786" y="1500174"/>
          <a:ext cx="7858181" cy="4357717"/>
        </p:xfrm>
        <a:graphic>
          <a:graphicData uri="http://schemas.openxmlformats.org/drawingml/2006/table">
            <a:tbl>
              <a:tblPr/>
              <a:tblGrid>
                <a:gridCol w="1262259"/>
                <a:gridCol w="3297961"/>
                <a:gridCol w="3297961"/>
              </a:tblGrid>
              <a:tr h="367668">
                <a:tc>
                  <a:txBody>
                    <a:bodyPr/>
                    <a:lstStyle/>
                    <a:p>
                      <a:pPr marL="0" marR="0" lvl="0" indent="0" algn="ctr" defTabSz="914400" rtl="0" eaLnBrk="1" fontAlgn="base" latinLnBrk="1" hangingPunct="1">
                        <a:lnSpc>
                          <a:spcPct val="100000"/>
                        </a:lnSpc>
                        <a:spcBef>
                          <a:spcPct val="20000"/>
                        </a:spcBef>
                        <a:spcAft>
                          <a:spcPct val="0"/>
                        </a:spcAft>
                        <a:buClrTx/>
                        <a:buSzPct val="80000"/>
                        <a:buFont typeface="Wingdings" pitchFamily="2" charset="2"/>
                        <a:buNone/>
                        <a:tabLst/>
                      </a:pPr>
                      <a:r>
                        <a:rPr kumimoji="1" lang="ko-KR" altLang="en-US" sz="1800" b="1" i="0" u="none" strike="noStrike" cap="none" normalizeH="0" baseline="0" smtClean="0">
                          <a:ln>
                            <a:noFill/>
                          </a:ln>
                          <a:solidFill>
                            <a:schemeClr val="tx1"/>
                          </a:solidFill>
                          <a:effectLst>
                            <a:outerShdw blurRad="38100" dist="38100" dir="2700000" algn="tl">
                              <a:srgbClr val="FFFFFF"/>
                            </a:outerShdw>
                          </a:effectLst>
                          <a:latin typeface="굴림" pitchFamily="50" charset="-127"/>
                          <a:ea typeface="굴림" pitchFamily="50" charset="-127"/>
                        </a:rPr>
                        <a:t>위상 구조</a:t>
                      </a:r>
                    </a:p>
                  </a:txBody>
                  <a:tcPr marL="0" marR="0" marT="0" marB="0"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1" hangingPunct="1">
                        <a:lnSpc>
                          <a:spcPct val="100000"/>
                        </a:lnSpc>
                        <a:spcBef>
                          <a:spcPct val="20000"/>
                        </a:spcBef>
                        <a:spcAft>
                          <a:spcPct val="0"/>
                        </a:spcAft>
                        <a:buClrTx/>
                        <a:buSzPct val="80000"/>
                        <a:buFont typeface="Wingdings" pitchFamily="2" charset="2"/>
                        <a:buNone/>
                        <a:tabLst/>
                      </a:pPr>
                      <a:r>
                        <a:rPr kumimoji="1" lang="ko-KR" altLang="en-US" sz="1800" b="1" i="0" u="none" strike="noStrike" cap="none" normalizeH="0" baseline="0" smtClean="0">
                          <a:ln>
                            <a:noFill/>
                          </a:ln>
                          <a:solidFill>
                            <a:schemeClr val="tx1"/>
                          </a:solidFill>
                          <a:effectLst>
                            <a:outerShdw blurRad="38100" dist="38100" dir="2700000" algn="tl">
                              <a:srgbClr val="FFFFFF"/>
                            </a:outerShdw>
                          </a:effectLst>
                          <a:latin typeface="굴림" pitchFamily="50" charset="-127"/>
                          <a:ea typeface="굴림" pitchFamily="50" charset="-127"/>
                        </a:rPr>
                        <a:t>장    점</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1" hangingPunct="1">
                        <a:lnSpc>
                          <a:spcPct val="100000"/>
                        </a:lnSpc>
                        <a:spcBef>
                          <a:spcPct val="20000"/>
                        </a:spcBef>
                        <a:spcAft>
                          <a:spcPct val="0"/>
                        </a:spcAft>
                        <a:buClrTx/>
                        <a:buSzPct val="80000"/>
                        <a:buFont typeface="Wingdings" pitchFamily="2" charset="2"/>
                        <a:buNone/>
                        <a:tabLst/>
                      </a:pPr>
                      <a:r>
                        <a:rPr kumimoji="1" lang="ko-KR" altLang="en-US" sz="1800" b="1" i="0" u="none" strike="noStrike" cap="none" normalizeH="0" baseline="0" smtClean="0">
                          <a:ln>
                            <a:noFill/>
                          </a:ln>
                          <a:solidFill>
                            <a:schemeClr val="tx1"/>
                          </a:solidFill>
                          <a:effectLst>
                            <a:outerShdw blurRad="38100" dist="38100" dir="2700000" algn="tl">
                              <a:srgbClr val="FFFFFF"/>
                            </a:outerShdw>
                          </a:effectLst>
                          <a:latin typeface="굴림" pitchFamily="50" charset="-127"/>
                          <a:ea typeface="굴림" pitchFamily="50" charset="-127"/>
                        </a:rPr>
                        <a:t>단   점</a:t>
                      </a:r>
                    </a:p>
                  </a:txBody>
                  <a:tcPr marL="0" marR="0" marT="0" marB="0"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1231475">
                <a:tc>
                  <a:txBody>
                    <a:bodyPr/>
                    <a:lstStyle/>
                    <a:p>
                      <a:pPr marL="0" marR="0" lvl="0" indent="0" algn="ctr" defTabSz="914400" rtl="0" eaLnBrk="1" fontAlgn="base" latinLnBrk="1" hangingPunct="1">
                        <a:lnSpc>
                          <a:spcPct val="100000"/>
                        </a:lnSpc>
                        <a:spcBef>
                          <a:spcPct val="20000"/>
                        </a:spcBef>
                        <a:spcAft>
                          <a:spcPct val="0"/>
                        </a:spcAft>
                        <a:buClrTx/>
                        <a:buSzPct val="80000"/>
                        <a:buFont typeface="Wingdings" pitchFamily="2" charset="2"/>
                        <a:buNone/>
                        <a:tabLst/>
                      </a:pPr>
                      <a:r>
                        <a:rPr kumimoji="1" lang="ko-KR" altLang="en-US" sz="1800" b="0" i="0" u="none" strike="noStrike" cap="none" normalizeH="0" baseline="0" smtClean="0">
                          <a:ln>
                            <a:noFill/>
                          </a:ln>
                          <a:solidFill>
                            <a:schemeClr val="tx1"/>
                          </a:solidFill>
                          <a:effectLst/>
                          <a:latin typeface="굴림" pitchFamily="50" charset="-127"/>
                          <a:ea typeface="굴림" pitchFamily="50" charset="-127"/>
                        </a:rPr>
                        <a:t>스타형</a:t>
                      </a:r>
                    </a:p>
                  </a:txBody>
                  <a:tcPr marL="0" marR="0" marT="0" marB="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4625" marR="0" lvl="0" indent="-87313" algn="l" defTabSz="914400" rtl="0" eaLnBrk="1" fontAlgn="base" latinLnBrk="1" hangingPunct="1">
                        <a:lnSpc>
                          <a:spcPct val="100000"/>
                        </a:lnSpc>
                        <a:spcBef>
                          <a:spcPct val="20000"/>
                        </a:spcBef>
                        <a:spcAft>
                          <a:spcPct val="0"/>
                        </a:spcAft>
                        <a:buClrTx/>
                        <a:buSzPct val="80000"/>
                        <a:buFont typeface="Wingdings" pitchFamily="2" charset="2"/>
                        <a:buChar char="§"/>
                        <a:tabLst/>
                      </a:pPr>
                      <a:r>
                        <a:rPr kumimoji="1" lang="ko-KR" altLang="en-US" sz="1200" b="0" i="0" u="none" strike="noStrike" cap="none" normalizeH="0" baseline="0" smtClean="0">
                          <a:ln>
                            <a:noFill/>
                          </a:ln>
                          <a:solidFill>
                            <a:schemeClr val="tx1"/>
                          </a:solidFill>
                          <a:effectLst/>
                          <a:latin typeface="굴림" pitchFamily="50" charset="-127"/>
                          <a:ea typeface="굴림" pitchFamily="50" charset="-127"/>
                        </a:rPr>
                        <a:t>고장 발생시 고장 지점의 발견이 용이</a:t>
                      </a:r>
                    </a:p>
                    <a:p>
                      <a:pPr marL="174625" marR="0" lvl="0" indent="-87313" algn="l" defTabSz="914400" rtl="0" eaLnBrk="1" fontAlgn="base" latinLnBrk="1" hangingPunct="1">
                        <a:lnSpc>
                          <a:spcPct val="100000"/>
                        </a:lnSpc>
                        <a:spcBef>
                          <a:spcPct val="20000"/>
                        </a:spcBef>
                        <a:spcAft>
                          <a:spcPct val="0"/>
                        </a:spcAft>
                        <a:buClrTx/>
                        <a:buSzPct val="80000"/>
                        <a:buFont typeface="Wingdings" pitchFamily="2" charset="2"/>
                        <a:buChar char="§"/>
                        <a:tabLst/>
                      </a:pPr>
                      <a:r>
                        <a:rPr kumimoji="1" lang="ko-KR" altLang="en-US" sz="1200" b="0" i="0" u="none" strike="noStrike" cap="none" normalizeH="0" baseline="0" smtClean="0">
                          <a:ln>
                            <a:noFill/>
                          </a:ln>
                          <a:solidFill>
                            <a:schemeClr val="tx1"/>
                          </a:solidFill>
                          <a:effectLst/>
                          <a:latin typeface="굴림" pitchFamily="50" charset="-127"/>
                          <a:ea typeface="굴림" pitchFamily="50" charset="-127"/>
                        </a:rPr>
                        <a:t>회선 교환 방식에 적합</a:t>
                      </a:r>
                    </a:p>
                    <a:p>
                      <a:pPr marL="174625" marR="0" lvl="0" indent="-87313" algn="l" defTabSz="914400" rtl="0" eaLnBrk="1" fontAlgn="base" latinLnBrk="1" hangingPunct="1">
                        <a:lnSpc>
                          <a:spcPct val="100000"/>
                        </a:lnSpc>
                        <a:spcBef>
                          <a:spcPct val="20000"/>
                        </a:spcBef>
                        <a:spcAft>
                          <a:spcPct val="0"/>
                        </a:spcAft>
                        <a:buClrTx/>
                        <a:buSzPct val="80000"/>
                        <a:buFont typeface="Wingdings" pitchFamily="2" charset="2"/>
                        <a:buChar char="§"/>
                        <a:tabLst/>
                      </a:pPr>
                      <a:r>
                        <a:rPr kumimoji="1" lang="ko-KR" altLang="en-US" sz="1200" b="0" i="0" u="none" strike="noStrike" cap="none" normalizeH="0" baseline="0" smtClean="0">
                          <a:ln>
                            <a:noFill/>
                          </a:ln>
                          <a:solidFill>
                            <a:schemeClr val="tx1"/>
                          </a:solidFill>
                          <a:effectLst/>
                          <a:latin typeface="굴림" pitchFamily="50" charset="-127"/>
                          <a:ea typeface="굴림" pitchFamily="50" charset="-127"/>
                        </a:rPr>
                        <a:t>트래픽 처리 성능이 높다</a:t>
                      </a:r>
                      <a:r>
                        <a:rPr kumimoji="1" lang="en-US" altLang="ko-KR" sz="1200" b="0" i="0" u="none" strike="noStrike" cap="none" normalizeH="0" baseline="0" smtClean="0">
                          <a:ln>
                            <a:noFill/>
                          </a:ln>
                          <a:solidFill>
                            <a:schemeClr val="tx1"/>
                          </a:solidFill>
                          <a:effectLst/>
                          <a:latin typeface="굴림" pitchFamily="50" charset="-127"/>
                          <a:ea typeface="굴림" pitchFamily="50" charset="-127"/>
                        </a:rPr>
                        <a:t>.</a:t>
                      </a:r>
                    </a:p>
                    <a:p>
                      <a:pPr marL="174625" marR="0" lvl="0" indent="-87313" algn="l" defTabSz="914400" rtl="0" eaLnBrk="1" fontAlgn="base" latinLnBrk="1" hangingPunct="1">
                        <a:lnSpc>
                          <a:spcPct val="100000"/>
                        </a:lnSpc>
                        <a:spcBef>
                          <a:spcPct val="20000"/>
                        </a:spcBef>
                        <a:spcAft>
                          <a:spcPct val="0"/>
                        </a:spcAft>
                        <a:buClrTx/>
                        <a:buSzPct val="80000"/>
                        <a:buFont typeface="Wingdings" pitchFamily="2" charset="2"/>
                        <a:buChar char="§"/>
                        <a:tabLst/>
                      </a:pPr>
                      <a:r>
                        <a:rPr kumimoji="1" lang="ko-KR" altLang="en-US" sz="1200" b="0" i="0" u="none" strike="noStrike" cap="none" normalizeH="0" baseline="0" smtClean="0">
                          <a:ln>
                            <a:noFill/>
                          </a:ln>
                          <a:solidFill>
                            <a:schemeClr val="tx1"/>
                          </a:solidFill>
                          <a:effectLst/>
                          <a:latin typeface="굴림" pitchFamily="50" charset="-127"/>
                          <a:ea typeface="굴림" pitchFamily="50" charset="-127"/>
                        </a:rPr>
                        <a:t>네트워크 확장이 용이</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4625" marR="0" lvl="0" indent="-87313" algn="l" defTabSz="914400" rtl="0" eaLnBrk="1" fontAlgn="base" latinLnBrk="1" hangingPunct="1">
                        <a:lnSpc>
                          <a:spcPct val="100000"/>
                        </a:lnSpc>
                        <a:spcBef>
                          <a:spcPct val="20000"/>
                        </a:spcBef>
                        <a:spcAft>
                          <a:spcPct val="0"/>
                        </a:spcAft>
                        <a:buClrTx/>
                        <a:buSzPct val="80000"/>
                        <a:buFont typeface="Wingdings" pitchFamily="2" charset="2"/>
                        <a:buChar char="§"/>
                        <a:tabLst/>
                      </a:pPr>
                      <a:r>
                        <a:rPr kumimoji="1" lang="ko-KR" altLang="en-US" sz="1200" b="0" i="0" u="none" strike="noStrike" cap="none" normalizeH="0" baseline="0" smtClean="0">
                          <a:ln>
                            <a:noFill/>
                          </a:ln>
                          <a:solidFill>
                            <a:schemeClr val="tx1"/>
                          </a:solidFill>
                          <a:effectLst/>
                          <a:latin typeface="굴림" pitchFamily="50" charset="-127"/>
                          <a:ea typeface="굴림" pitchFamily="50" charset="-127"/>
                        </a:rPr>
                        <a:t>많은 케이블이 필요</a:t>
                      </a:r>
                    </a:p>
                    <a:p>
                      <a:pPr marL="174625" marR="0" lvl="0" indent="-87313" algn="l" defTabSz="914400" rtl="0" eaLnBrk="1" fontAlgn="base" latinLnBrk="1" hangingPunct="1">
                        <a:lnSpc>
                          <a:spcPct val="100000"/>
                        </a:lnSpc>
                        <a:spcBef>
                          <a:spcPct val="20000"/>
                        </a:spcBef>
                        <a:spcAft>
                          <a:spcPct val="0"/>
                        </a:spcAft>
                        <a:buClrTx/>
                        <a:buSzPct val="80000"/>
                        <a:buFont typeface="Wingdings" pitchFamily="2" charset="2"/>
                        <a:buChar char="§"/>
                        <a:tabLst/>
                      </a:pPr>
                      <a:r>
                        <a:rPr kumimoji="1" lang="ko-KR" altLang="en-US" sz="1200" b="0" i="0" u="none" strike="noStrike" cap="none" normalizeH="0" baseline="0" smtClean="0">
                          <a:ln>
                            <a:noFill/>
                          </a:ln>
                          <a:solidFill>
                            <a:schemeClr val="tx1"/>
                          </a:solidFill>
                          <a:effectLst/>
                          <a:latin typeface="굴림" pitchFamily="50" charset="-127"/>
                          <a:ea typeface="굴림" pitchFamily="50" charset="-127"/>
                        </a:rPr>
                        <a:t>비용이 많이 듬</a:t>
                      </a:r>
                    </a:p>
                    <a:p>
                      <a:pPr marL="174625" marR="0" lvl="0" indent="-87313" algn="l" defTabSz="914400" rtl="0" eaLnBrk="1" fontAlgn="base" latinLnBrk="1" hangingPunct="1">
                        <a:lnSpc>
                          <a:spcPct val="100000"/>
                        </a:lnSpc>
                        <a:spcBef>
                          <a:spcPct val="20000"/>
                        </a:spcBef>
                        <a:spcAft>
                          <a:spcPct val="0"/>
                        </a:spcAft>
                        <a:buClrTx/>
                        <a:buSzPct val="80000"/>
                        <a:buFont typeface="Wingdings" pitchFamily="2" charset="2"/>
                        <a:buChar char="§"/>
                        <a:tabLst/>
                      </a:pPr>
                      <a:r>
                        <a:rPr kumimoji="1" lang="ko-KR" altLang="en-US" sz="1200" b="0" i="0" u="none" strike="noStrike" cap="none" normalizeH="0" baseline="0" smtClean="0">
                          <a:ln>
                            <a:noFill/>
                          </a:ln>
                          <a:solidFill>
                            <a:schemeClr val="tx1"/>
                          </a:solidFill>
                          <a:effectLst/>
                          <a:latin typeface="굴림" pitchFamily="50" charset="-127"/>
                          <a:ea typeface="굴림" pitchFamily="50" charset="-127"/>
                        </a:rPr>
                        <a:t>중앙 집중된 허브가 통신망 문제를 일으킬 수 있는 한 지점이 됨</a:t>
                      </a:r>
                    </a:p>
                    <a:p>
                      <a:pPr marL="174625" marR="0" lvl="0" indent="-87313" algn="l" defTabSz="914400" rtl="0" eaLnBrk="1" fontAlgn="base" latinLnBrk="1" hangingPunct="1">
                        <a:lnSpc>
                          <a:spcPct val="100000"/>
                        </a:lnSpc>
                        <a:spcBef>
                          <a:spcPct val="20000"/>
                        </a:spcBef>
                        <a:spcAft>
                          <a:spcPct val="0"/>
                        </a:spcAft>
                        <a:buClrTx/>
                        <a:buSzPct val="80000"/>
                        <a:buFont typeface="Wingdings" pitchFamily="2" charset="2"/>
                        <a:buChar char="§"/>
                        <a:tabLst/>
                      </a:pPr>
                      <a:r>
                        <a:rPr kumimoji="1" lang="ko-KR" altLang="en-US" sz="1200" b="0" i="0" u="none" strike="noStrike" cap="none" normalizeH="0" baseline="0" smtClean="0">
                          <a:ln>
                            <a:noFill/>
                          </a:ln>
                          <a:solidFill>
                            <a:schemeClr val="tx1"/>
                          </a:solidFill>
                          <a:effectLst/>
                          <a:latin typeface="굴림" pitchFamily="50" charset="-127"/>
                          <a:ea typeface="굴림" pitchFamily="50" charset="-127"/>
                        </a:rPr>
                        <a:t>중앙 집중화된 허브가 문제의 지점이 되면 네트워크 장애가 발생</a:t>
                      </a:r>
                    </a:p>
                  </a:txBody>
                  <a:tcPr marL="0" marR="0" marT="0" marB="0"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73428">
                <a:tc>
                  <a:txBody>
                    <a:bodyPr/>
                    <a:lstStyle/>
                    <a:p>
                      <a:pPr marL="0" marR="0" lvl="0" indent="0" algn="ctr" defTabSz="914400" rtl="0" eaLnBrk="1" fontAlgn="base" latinLnBrk="1" hangingPunct="1">
                        <a:lnSpc>
                          <a:spcPct val="100000"/>
                        </a:lnSpc>
                        <a:spcBef>
                          <a:spcPct val="20000"/>
                        </a:spcBef>
                        <a:spcAft>
                          <a:spcPct val="0"/>
                        </a:spcAft>
                        <a:buClrTx/>
                        <a:buSzPct val="80000"/>
                        <a:buFont typeface="Wingdings" pitchFamily="2" charset="2"/>
                        <a:buNone/>
                        <a:tabLst/>
                      </a:pPr>
                      <a:r>
                        <a:rPr kumimoji="1" lang="ko-KR" altLang="en-US" sz="1800" b="0" i="0" u="none" strike="noStrike" cap="none" normalizeH="0" baseline="0" smtClean="0">
                          <a:ln>
                            <a:noFill/>
                          </a:ln>
                          <a:solidFill>
                            <a:schemeClr val="tx1"/>
                          </a:solidFill>
                          <a:effectLst/>
                          <a:latin typeface="굴림" pitchFamily="50" charset="-127"/>
                          <a:ea typeface="굴림" pitchFamily="50" charset="-127"/>
                        </a:rPr>
                        <a:t>링형</a:t>
                      </a:r>
                    </a:p>
                  </a:txBody>
                  <a:tcPr marL="0" marR="0" marT="0" marB="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4625" marR="0" lvl="0" indent="-87313" algn="l" defTabSz="914400" rtl="0" eaLnBrk="1" fontAlgn="base" latinLnBrk="1" hangingPunct="1">
                        <a:lnSpc>
                          <a:spcPct val="100000"/>
                        </a:lnSpc>
                        <a:spcBef>
                          <a:spcPct val="20000"/>
                        </a:spcBef>
                        <a:spcAft>
                          <a:spcPct val="0"/>
                        </a:spcAft>
                        <a:buClrTx/>
                        <a:buSzPct val="80000"/>
                        <a:buFont typeface="Wingdings" pitchFamily="2" charset="2"/>
                        <a:buChar char="§"/>
                        <a:tabLst/>
                      </a:pPr>
                      <a:r>
                        <a:rPr kumimoji="1" lang="ko-KR" altLang="en-US" sz="1200" b="0" i="0" u="none" strike="noStrike" cap="none" normalizeH="0" baseline="0" smtClean="0">
                          <a:ln>
                            <a:noFill/>
                          </a:ln>
                          <a:solidFill>
                            <a:schemeClr val="tx1"/>
                          </a:solidFill>
                          <a:effectLst/>
                          <a:latin typeface="굴림" pitchFamily="50" charset="-127"/>
                          <a:ea typeface="굴림" pitchFamily="50" charset="-127"/>
                        </a:rPr>
                        <a:t>토큰에 의해 상대방을 선택</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4625" marR="0" lvl="0" indent="-87313" algn="l" defTabSz="914400" rtl="0" eaLnBrk="1" fontAlgn="base" latinLnBrk="1" hangingPunct="1">
                        <a:lnSpc>
                          <a:spcPct val="100000"/>
                        </a:lnSpc>
                        <a:spcBef>
                          <a:spcPct val="20000"/>
                        </a:spcBef>
                        <a:spcAft>
                          <a:spcPct val="0"/>
                        </a:spcAft>
                        <a:buClrTx/>
                        <a:buSzPct val="80000"/>
                        <a:buFont typeface="Wingdings" pitchFamily="2" charset="2"/>
                        <a:buChar char="§"/>
                        <a:tabLst/>
                      </a:pPr>
                      <a:r>
                        <a:rPr kumimoji="1" lang="ko-KR" altLang="en-US" sz="1200" b="0" i="0" u="none" strike="noStrike" cap="none" normalizeH="0" baseline="0" smtClean="0">
                          <a:ln>
                            <a:noFill/>
                          </a:ln>
                          <a:solidFill>
                            <a:schemeClr val="tx1"/>
                          </a:solidFill>
                          <a:effectLst/>
                          <a:latin typeface="굴림" pitchFamily="50" charset="-127"/>
                          <a:ea typeface="굴림" pitchFamily="50" charset="-127"/>
                        </a:rPr>
                        <a:t>각 단말기마다 중계기 필요</a:t>
                      </a:r>
                    </a:p>
                    <a:p>
                      <a:pPr marL="174625" marR="0" lvl="0" indent="-87313" algn="l" defTabSz="914400" rtl="0" eaLnBrk="1" fontAlgn="base" latinLnBrk="1" hangingPunct="1">
                        <a:lnSpc>
                          <a:spcPct val="100000"/>
                        </a:lnSpc>
                        <a:spcBef>
                          <a:spcPct val="20000"/>
                        </a:spcBef>
                        <a:spcAft>
                          <a:spcPct val="0"/>
                        </a:spcAft>
                        <a:buClrTx/>
                        <a:buSzPct val="80000"/>
                        <a:buFont typeface="Wingdings" pitchFamily="2" charset="2"/>
                        <a:buChar char="§"/>
                        <a:tabLst/>
                      </a:pPr>
                      <a:r>
                        <a:rPr kumimoji="1" lang="ko-KR" altLang="en-US" sz="1200" b="0" i="0" u="none" strike="noStrike" cap="none" normalizeH="0" baseline="0" smtClean="0">
                          <a:ln>
                            <a:noFill/>
                          </a:ln>
                          <a:solidFill>
                            <a:schemeClr val="tx1"/>
                          </a:solidFill>
                          <a:effectLst/>
                          <a:latin typeface="굴림" pitchFamily="50" charset="-127"/>
                          <a:ea typeface="굴림" pitchFamily="50" charset="-127"/>
                        </a:rPr>
                        <a:t>한 노드로 통신망 문제가 야기될 수 있음</a:t>
                      </a:r>
                    </a:p>
                    <a:p>
                      <a:pPr marL="174625" marR="0" lvl="0" indent="-87313" algn="l" defTabSz="914400" rtl="0" eaLnBrk="1" fontAlgn="base" latinLnBrk="1" hangingPunct="1">
                        <a:lnSpc>
                          <a:spcPct val="100000"/>
                        </a:lnSpc>
                        <a:spcBef>
                          <a:spcPct val="20000"/>
                        </a:spcBef>
                        <a:spcAft>
                          <a:spcPct val="0"/>
                        </a:spcAft>
                        <a:buClrTx/>
                        <a:buSzPct val="80000"/>
                        <a:buFont typeface="Wingdings" pitchFamily="2" charset="2"/>
                        <a:buChar char="§"/>
                        <a:tabLst/>
                      </a:pPr>
                      <a:r>
                        <a:rPr kumimoji="1" lang="ko-KR" altLang="en-US" sz="1200" b="0" i="0" u="none" strike="noStrike" cap="none" normalizeH="0" baseline="0" smtClean="0">
                          <a:ln>
                            <a:noFill/>
                          </a:ln>
                          <a:solidFill>
                            <a:schemeClr val="tx1"/>
                          </a:solidFill>
                          <a:effectLst/>
                          <a:latin typeface="굴림" pitchFamily="50" charset="-127"/>
                          <a:ea typeface="굴림" pitchFamily="50" charset="-127"/>
                        </a:rPr>
                        <a:t>결함 진단이 어려움</a:t>
                      </a:r>
                    </a:p>
                    <a:p>
                      <a:pPr marL="174625" marR="0" lvl="0" indent="-87313" algn="l" defTabSz="914400" rtl="0" eaLnBrk="1" fontAlgn="base" latinLnBrk="1" hangingPunct="1">
                        <a:lnSpc>
                          <a:spcPct val="100000"/>
                        </a:lnSpc>
                        <a:spcBef>
                          <a:spcPct val="20000"/>
                        </a:spcBef>
                        <a:spcAft>
                          <a:spcPct val="0"/>
                        </a:spcAft>
                        <a:buClrTx/>
                        <a:buSzPct val="80000"/>
                        <a:buFont typeface="Wingdings" pitchFamily="2" charset="2"/>
                        <a:buChar char="§"/>
                        <a:tabLst/>
                      </a:pPr>
                      <a:r>
                        <a:rPr kumimoji="1" lang="ko-KR" altLang="en-US" sz="1200" b="0" i="0" u="none" strike="noStrike" cap="none" normalizeH="0" baseline="0" smtClean="0">
                          <a:ln>
                            <a:noFill/>
                          </a:ln>
                          <a:solidFill>
                            <a:schemeClr val="tx1"/>
                          </a:solidFill>
                          <a:effectLst/>
                          <a:latin typeface="굴림" pitchFamily="50" charset="-127"/>
                          <a:ea typeface="굴림" pitchFamily="50" charset="-127"/>
                        </a:rPr>
                        <a:t>통신망 변경 및 재구성이 어려움</a:t>
                      </a:r>
                    </a:p>
                  </a:txBody>
                  <a:tcPr marL="0" marR="0" marT="0" marB="0"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82205">
                <a:tc>
                  <a:txBody>
                    <a:bodyPr/>
                    <a:lstStyle/>
                    <a:p>
                      <a:pPr marL="0" marR="0" lvl="0" indent="0" algn="ctr" defTabSz="914400" rtl="0" eaLnBrk="1" fontAlgn="base" latinLnBrk="1" hangingPunct="1">
                        <a:lnSpc>
                          <a:spcPct val="100000"/>
                        </a:lnSpc>
                        <a:spcBef>
                          <a:spcPct val="20000"/>
                        </a:spcBef>
                        <a:spcAft>
                          <a:spcPct val="0"/>
                        </a:spcAft>
                        <a:buClrTx/>
                        <a:buSzPct val="80000"/>
                        <a:buFont typeface="Wingdings" pitchFamily="2" charset="2"/>
                        <a:buNone/>
                        <a:tabLst/>
                      </a:pPr>
                      <a:r>
                        <a:rPr kumimoji="1" lang="ko-KR" altLang="en-US" sz="1800" b="0" i="0" u="none" strike="noStrike" cap="none" normalizeH="0" baseline="0" smtClean="0">
                          <a:ln>
                            <a:noFill/>
                          </a:ln>
                          <a:solidFill>
                            <a:schemeClr val="tx1"/>
                          </a:solidFill>
                          <a:effectLst/>
                          <a:latin typeface="굴림" pitchFamily="50" charset="-127"/>
                          <a:ea typeface="굴림" pitchFamily="50" charset="-127"/>
                        </a:rPr>
                        <a:t>버스형</a:t>
                      </a:r>
                    </a:p>
                  </a:txBody>
                  <a:tcPr marL="0" marR="0" marT="0" marB="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4625" marR="0" lvl="0" indent="-87313" algn="l" defTabSz="914400" rtl="0" eaLnBrk="1" fontAlgn="base" latinLnBrk="1" hangingPunct="1">
                        <a:lnSpc>
                          <a:spcPct val="100000"/>
                        </a:lnSpc>
                        <a:spcBef>
                          <a:spcPct val="20000"/>
                        </a:spcBef>
                        <a:spcAft>
                          <a:spcPct val="0"/>
                        </a:spcAft>
                        <a:buClrTx/>
                        <a:buSzPct val="80000"/>
                        <a:buFont typeface="Wingdings" pitchFamily="2" charset="2"/>
                        <a:buChar char="§"/>
                        <a:tabLst/>
                      </a:pPr>
                      <a:r>
                        <a:rPr kumimoji="1" lang="ko-KR" altLang="en-US" sz="1200" b="0" i="0" u="none" strike="noStrike" cap="none" normalizeH="0" baseline="0" smtClean="0">
                          <a:ln>
                            <a:noFill/>
                          </a:ln>
                          <a:solidFill>
                            <a:schemeClr val="tx1"/>
                          </a:solidFill>
                          <a:effectLst/>
                          <a:latin typeface="굴림" pitchFamily="50" charset="-127"/>
                          <a:ea typeface="굴림" pitchFamily="50" charset="-127"/>
                        </a:rPr>
                        <a:t>최선이 하나이므로 구조가 간단</a:t>
                      </a:r>
                    </a:p>
                    <a:p>
                      <a:pPr marL="174625" marR="0" lvl="0" indent="-87313" algn="l" defTabSz="914400" rtl="0" eaLnBrk="1" fontAlgn="base" latinLnBrk="1" hangingPunct="1">
                        <a:lnSpc>
                          <a:spcPct val="100000"/>
                        </a:lnSpc>
                        <a:spcBef>
                          <a:spcPct val="20000"/>
                        </a:spcBef>
                        <a:spcAft>
                          <a:spcPct val="0"/>
                        </a:spcAft>
                        <a:buClrTx/>
                        <a:buSzPct val="80000"/>
                        <a:buFont typeface="Wingdings" pitchFamily="2" charset="2"/>
                        <a:buChar char="§"/>
                        <a:tabLst/>
                      </a:pPr>
                      <a:r>
                        <a:rPr kumimoji="1" lang="ko-KR" altLang="en-US" sz="1200" b="0" i="0" u="none" strike="noStrike" cap="none" normalizeH="0" baseline="0" smtClean="0">
                          <a:ln>
                            <a:noFill/>
                          </a:ln>
                          <a:solidFill>
                            <a:schemeClr val="tx1"/>
                          </a:solidFill>
                          <a:effectLst/>
                          <a:latin typeface="굴림" pitchFamily="50" charset="-127"/>
                          <a:ea typeface="굴림" pitchFamily="50" charset="-127"/>
                        </a:rPr>
                        <a:t>단말 장치의 증설이나 삭제가 용이</a:t>
                      </a:r>
                    </a:p>
                    <a:p>
                      <a:pPr marL="174625" marR="0" lvl="0" indent="-87313" algn="l" defTabSz="914400" rtl="0" eaLnBrk="1" fontAlgn="base" latinLnBrk="1" hangingPunct="1">
                        <a:lnSpc>
                          <a:spcPct val="100000"/>
                        </a:lnSpc>
                        <a:spcBef>
                          <a:spcPct val="20000"/>
                        </a:spcBef>
                        <a:spcAft>
                          <a:spcPct val="0"/>
                        </a:spcAft>
                        <a:buClrTx/>
                        <a:buSzPct val="80000"/>
                        <a:buFont typeface="Wingdings" pitchFamily="2" charset="2"/>
                        <a:buChar char="§"/>
                        <a:tabLst/>
                      </a:pPr>
                      <a:r>
                        <a:rPr kumimoji="1" lang="ko-KR" altLang="en-US" sz="1200" b="0" i="0" u="none" strike="noStrike" cap="none" normalizeH="0" baseline="0" smtClean="0">
                          <a:ln>
                            <a:noFill/>
                          </a:ln>
                          <a:solidFill>
                            <a:schemeClr val="tx1"/>
                          </a:solidFill>
                          <a:effectLst/>
                          <a:latin typeface="굴림" pitchFamily="50" charset="-127"/>
                          <a:ea typeface="굴림" pitchFamily="50" charset="-127"/>
                        </a:rPr>
                        <a:t>메시지가 모든 노드에 전달</a:t>
                      </a:r>
                    </a:p>
                    <a:p>
                      <a:pPr marL="174625" marR="0" lvl="0" indent="-87313" algn="l" defTabSz="914400" rtl="0" eaLnBrk="1" fontAlgn="base" latinLnBrk="1" hangingPunct="1">
                        <a:lnSpc>
                          <a:spcPct val="100000"/>
                        </a:lnSpc>
                        <a:spcBef>
                          <a:spcPct val="20000"/>
                        </a:spcBef>
                        <a:spcAft>
                          <a:spcPct val="0"/>
                        </a:spcAft>
                        <a:buClrTx/>
                        <a:buSzPct val="80000"/>
                        <a:buFont typeface="Wingdings" pitchFamily="2" charset="2"/>
                        <a:buChar char="§"/>
                        <a:tabLst/>
                      </a:pPr>
                      <a:r>
                        <a:rPr kumimoji="1" lang="ko-KR" altLang="en-US" sz="1200" b="0" i="0" u="none" strike="noStrike" cap="none" normalizeH="0" baseline="0" smtClean="0">
                          <a:ln>
                            <a:noFill/>
                          </a:ln>
                          <a:solidFill>
                            <a:schemeClr val="tx1"/>
                          </a:solidFill>
                          <a:effectLst/>
                          <a:latin typeface="굴림" pitchFamily="50" charset="-127"/>
                          <a:ea typeface="굴림" pitchFamily="50" charset="-127"/>
                        </a:rPr>
                        <a:t>메시지 전달 속도가 빠름</a:t>
                      </a:r>
                    </a:p>
                    <a:p>
                      <a:pPr marL="174625" marR="0" lvl="0" indent="-87313" algn="l" defTabSz="914400" rtl="0" eaLnBrk="1" fontAlgn="base" latinLnBrk="1" hangingPunct="1">
                        <a:lnSpc>
                          <a:spcPct val="100000"/>
                        </a:lnSpc>
                        <a:spcBef>
                          <a:spcPct val="20000"/>
                        </a:spcBef>
                        <a:spcAft>
                          <a:spcPct val="0"/>
                        </a:spcAft>
                        <a:buClrTx/>
                        <a:buSzPct val="80000"/>
                        <a:buFont typeface="Wingdings" pitchFamily="2" charset="2"/>
                        <a:buChar char="§"/>
                        <a:tabLst/>
                      </a:pPr>
                      <a:r>
                        <a:rPr kumimoji="1" lang="ko-KR" altLang="en-US" sz="1200" b="0" i="0" u="none" strike="noStrike" cap="none" normalizeH="0" baseline="0" smtClean="0">
                          <a:ln>
                            <a:noFill/>
                          </a:ln>
                          <a:solidFill>
                            <a:schemeClr val="tx1"/>
                          </a:solidFill>
                          <a:effectLst/>
                          <a:latin typeface="굴림" pitchFamily="50" charset="-127"/>
                          <a:ea typeface="굴림" pitchFamily="50" charset="-127"/>
                        </a:rPr>
                        <a:t>융통성 있는 구조</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4625" marR="0" lvl="0" indent="-87313" algn="l" defTabSz="914400" rtl="0" eaLnBrk="1" fontAlgn="base" latinLnBrk="1" hangingPunct="1">
                        <a:lnSpc>
                          <a:spcPct val="100000"/>
                        </a:lnSpc>
                        <a:spcBef>
                          <a:spcPct val="20000"/>
                        </a:spcBef>
                        <a:spcAft>
                          <a:spcPct val="0"/>
                        </a:spcAft>
                        <a:buClrTx/>
                        <a:buSzPct val="80000"/>
                        <a:buFont typeface="Wingdings" pitchFamily="2" charset="2"/>
                        <a:buChar char="§"/>
                        <a:tabLst/>
                      </a:pPr>
                      <a:r>
                        <a:rPr kumimoji="1" lang="ko-KR" altLang="en-US" sz="1200" b="0" i="0" u="none" strike="noStrike" cap="none" normalizeH="0" baseline="0" smtClean="0">
                          <a:ln>
                            <a:noFill/>
                          </a:ln>
                          <a:solidFill>
                            <a:schemeClr val="tx1"/>
                          </a:solidFill>
                          <a:effectLst/>
                          <a:latin typeface="굴림" pitchFamily="50" charset="-127"/>
                          <a:ea typeface="굴림" pitchFamily="50" charset="-127"/>
                        </a:rPr>
                        <a:t>데이터의 비밀 보장이 어려움</a:t>
                      </a:r>
                    </a:p>
                    <a:p>
                      <a:pPr marL="174625" marR="0" lvl="0" indent="-87313" algn="l" defTabSz="914400" rtl="0" eaLnBrk="1" fontAlgn="base" latinLnBrk="1" hangingPunct="1">
                        <a:lnSpc>
                          <a:spcPct val="100000"/>
                        </a:lnSpc>
                        <a:spcBef>
                          <a:spcPct val="20000"/>
                        </a:spcBef>
                        <a:spcAft>
                          <a:spcPct val="0"/>
                        </a:spcAft>
                        <a:buClrTx/>
                        <a:buSzPct val="80000"/>
                        <a:buFont typeface="Wingdings" pitchFamily="2" charset="2"/>
                        <a:buChar char="§"/>
                        <a:tabLst/>
                      </a:pPr>
                      <a:r>
                        <a:rPr kumimoji="1" lang="ko-KR" altLang="en-US" sz="1200" b="0" i="0" u="none" strike="noStrike" cap="none" normalizeH="0" baseline="0" smtClean="0">
                          <a:ln>
                            <a:noFill/>
                          </a:ln>
                          <a:solidFill>
                            <a:schemeClr val="tx1"/>
                          </a:solidFill>
                          <a:effectLst/>
                          <a:latin typeface="굴림" pitchFamily="50" charset="-127"/>
                          <a:ea typeface="굴림" pitchFamily="50" charset="-127"/>
                        </a:rPr>
                        <a:t>결함 진단 및 해결이 어려움</a:t>
                      </a:r>
                    </a:p>
                    <a:p>
                      <a:pPr marL="174625" marR="0" lvl="0" indent="-87313" algn="l" defTabSz="914400" rtl="0" eaLnBrk="1" fontAlgn="base" latinLnBrk="1" hangingPunct="1">
                        <a:lnSpc>
                          <a:spcPct val="100000"/>
                        </a:lnSpc>
                        <a:spcBef>
                          <a:spcPct val="20000"/>
                        </a:spcBef>
                        <a:spcAft>
                          <a:spcPct val="0"/>
                        </a:spcAft>
                        <a:buClrTx/>
                        <a:buSzPct val="80000"/>
                        <a:buFont typeface="Wingdings" pitchFamily="2" charset="2"/>
                        <a:buChar char="§"/>
                        <a:tabLst/>
                      </a:pPr>
                      <a:r>
                        <a:rPr kumimoji="1" lang="ko-KR" altLang="en-US" sz="1200" b="0" i="0" u="none" strike="noStrike" cap="none" normalizeH="0" baseline="0" smtClean="0">
                          <a:ln>
                            <a:noFill/>
                          </a:ln>
                          <a:solidFill>
                            <a:schemeClr val="tx1"/>
                          </a:solidFill>
                          <a:effectLst/>
                          <a:latin typeface="굴림" pitchFamily="50" charset="-127"/>
                          <a:ea typeface="굴림" pitchFamily="50" charset="-127"/>
                        </a:rPr>
                        <a:t>전송량 증가시 병목현상 발생</a:t>
                      </a:r>
                    </a:p>
                  </a:txBody>
                  <a:tcPr marL="0" marR="0" marT="0" marB="0"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2941">
                <a:tc>
                  <a:txBody>
                    <a:bodyPr/>
                    <a:lstStyle/>
                    <a:p>
                      <a:pPr marL="0" marR="0" lvl="0" indent="0" algn="ctr" defTabSz="914400" rtl="0" eaLnBrk="1" fontAlgn="base" latinLnBrk="1" hangingPunct="1">
                        <a:lnSpc>
                          <a:spcPct val="100000"/>
                        </a:lnSpc>
                        <a:spcBef>
                          <a:spcPct val="20000"/>
                        </a:spcBef>
                        <a:spcAft>
                          <a:spcPct val="0"/>
                        </a:spcAft>
                        <a:buClrTx/>
                        <a:buSzPct val="80000"/>
                        <a:buFont typeface="Wingdings" pitchFamily="2" charset="2"/>
                        <a:buNone/>
                        <a:tabLst/>
                      </a:pPr>
                      <a:r>
                        <a:rPr kumimoji="1" lang="ko-KR" altLang="en-US" sz="1800" b="0" i="0" u="none" strike="noStrike" cap="none" normalizeH="0" baseline="0" smtClean="0">
                          <a:ln>
                            <a:noFill/>
                          </a:ln>
                          <a:solidFill>
                            <a:schemeClr val="tx1"/>
                          </a:solidFill>
                          <a:effectLst/>
                          <a:latin typeface="굴림" pitchFamily="50" charset="-127"/>
                          <a:ea typeface="굴림" pitchFamily="50" charset="-127"/>
                        </a:rPr>
                        <a:t>그물형</a:t>
                      </a:r>
                    </a:p>
                  </a:txBody>
                  <a:tcPr marL="0" marR="0" marT="0" marB="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74625" marR="0" lvl="0" indent="-87313" algn="l" defTabSz="914400" rtl="0" eaLnBrk="1" fontAlgn="base" latinLnBrk="1" hangingPunct="1">
                        <a:lnSpc>
                          <a:spcPct val="100000"/>
                        </a:lnSpc>
                        <a:spcBef>
                          <a:spcPct val="20000"/>
                        </a:spcBef>
                        <a:spcAft>
                          <a:spcPct val="0"/>
                        </a:spcAft>
                        <a:buClrTx/>
                        <a:buSzPct val="80000"/>
                        <a:buFont typeface="Wingdings" pitchFamily="2" charset="2"/>
                        <a:buChar char="§"/>
                        <a:tabLst/>
                      </a:pPr>
                      <a:r>
                        <a:rPr kumimoji="1" lang="ko-KR" altLang="en-US" sz="1200" b="0" i="0" u="none" strike="noStrike" cap="none" normalizeH="0" baseline="0" smtClean="0">
                          <a:ln>
                            <a:noFill/>
                          </a:ln>
                          <a:solidFill>
                            <a:schemeClr val="tx1"/>
                          </a:solidFill>
                          <a:effectLst/>
                          <a:latin typeface="굴림" pitchFamily="50" charset="-127"/>
                          <a:ea typeface="굴림" pitchFamily="50" charset="-127"/>
                        </a:rPr>
                        <a:t>공중망</a:t>
                      </a:r>
                      <a:r>
                        <a:rPr kumimoji="1" lang="en-US" altLang="ko-KR" sz="1200" b="0" i="0" u="none" strike="noStrike" cap="none" normalizeH="0" baseline="0" smtClean="0">
                          <a:ln>
                            <a:noFill/>
                          </a:ln>
                          <a:solidFill>
                            <a:schemeClr val="tx1"/>
                          </a:solidFill>
                          <a:effectLst/>
                          <a:latin typeface="굴림" pitchFamily="50" charset="-127"/>
                          <a:ea typeface="굴림" pitchFamily="50" charset="-127"/>
                        </a:rPr>
                        <a:t>(PSTN,PSDN)</a:t>
                      </a:r>
                      <a:r>
                        <a:rPr kumimoji="1" lang="ko-KR" altLang="en-US" sz="1200" b="0" i="0" u="none" strike="noStrike" cap="none" normalizeH="0" baseline="0" smtClean="0">
                          <a:ln>
                            <a:noFill/>
                          </a:ln>
                          <a:solidFill>
                            <a:schemeClr val="tx1"/>
                          </a:solidFill>
                          <a:effectLst/>
                          <a:latin typeface="굴림" pitchFamily="50" charset="-127"/>
                          <a:ea typeface="굴림" pitchFamily="50" charset="-127"/>
                        </a:rPr>
                        <a:t>에 많이 사용</a:t>
                      </a:r>
                    </a:p>
                    <a:p>
                      <a:pPr marL="174625" marR="0" lvl="0" indent="-87313" algn="l" defTabSz="914400" rtl="0" eaLnBrk="1" fontAlgn="base" latinLnBrk="1" hangingPunct="1">
                        <a:lnSpc>
                          <a:spcPct val="100000"/>
                        </a:lnSpc>
                        <a:spcBef>
                          <a:spcPct val="20000"/>
                        </a:spcBef>
                        <a:spcAft>
                          <a:spcPct val="0"/>
                        </a:spcAft>
                        <a:buClrTx/>
                        <a:buSzPct val="80000"/>
                        <a:buFont typeface="Wingdings" pitchFamily="2" charset="2"/>
                        <a:buChar char="§"/>
                        <a:tabLst/>
                      </a:pPr>
                      <a:r>
                        <a:rPr kumimoji="1" lang="ko-KR" altLang="en-US" sz="1200" b="0" i="0" u="none" strike="noStrike" cap="none" normalizeH="0" baseline="0" smtClean="0">
                          <a:ln>
                            <a:noFill/>
                          </a:ln>
                          <a:solidFill>
                            <a:schemeClr val="tx1"/>
                          </a:solidFill>
                          <a:effectLst/>
                          <a:latin typeface="굴림" pitchFamily="50" charset="-127"/>
                          <a:ea typeface="굴림" pitchFamily="50" charset="-127"/>
                        </a:rPr>
                        <a:t>장거리 전송에 적합</a:t>
                      </a:r>
                    </a:p>
                    <a:p>
                      <a:pPr marL="174625" marR="0" lvl="0" indent="-87313" algn="l" defTabSz="914400" rtl="0" eaLnBrk="1" fontAlgn="base" latinLnBrk="1" hangingPunct="1">
                        <a:lnSpc>
                          <a:spcPct val="100000"/>
                        </a:lnSpc>
                        <a:spcBef>
                          <a:spcPct val="20000"/>
                        </a:spcBef>
                        <a:spcAft>
                          <a:spcPct val="0"/>
                        </a:spcAft>
                        <a:buClrTx/>
                        <a:buSzPct val="80000"/>
                        <a:buFont typeface="Wingdings" pitchFamily="2" charset="2"/>
                        <a:buChar char="§"/>
                        <a:tabLst/>
                      </a:pPr>
                      <a:r>
                        <a:rPr kumimoji="1" lang="ko-KR" altLang="en-US" sz="1200" b="0" i="0" u="none" strike="noStrike" cap="none" normalizeH="0" baseline="0" smtClean="0">
                          <a:ln>
                            <a:noFill/>
                          </a:ln>
                          <a:solidFill>
                            <a:schemeClr val="tx1"/>
                          </a:solidFill>
                          <a:effectLst/>
                          <a:latin typeface="굴림" pitchFamily="50" charset="-127"/>
                          <a:ea typeface="굴림" pitchFamily="50" charset="-127"/>
                        </a:rPr>
                        <a:t>교환 비용에 비해 전송 비용이 저렴</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74625" marR="0" lvl="0" indent="-87313" algn="l" defTabSz="914400" rtl="0" eaLnBrk="1" fontAlgn="base" latinLnBrk="1" hangingPunct="1">
                        <a:lnSpc>
                          <a:spcPct val="100000"/>
                        </a:lnSpc>
                        <a:spcBef>
                          <a:spcPct val="20000"/>
                        </a:spcBef>
                        <a:spcAft>
                          <a:spcPct val="0"/>
                        </a:spcAft>
                        <a:buClrTx/>
                        <a:buSzPct val="80000"/>
                        <a:buFont typeface="Wingdings" pitchFamily="2" charset="2"/>
                        <a:buChar char="§"/>
                        <a:tabLst/>
                      </a:pPr>
                      <a:r>
                        <a:rPr kumimoji="1" lang="ko-KR" altLang="en-US" sz="1200" b="0" i="0" u="none" strike="noStrike" cap="none" normalizeH="0" baseline="0" dirty="0" smtClean="0">
                          <a:ln>
                            <a:noFill/>
                          </a:ln>
                          <a:solidFill>
                            <a:schemeClr val="tx1"/>
                          </a:solidFill>
                          <a:effectLst/>
                          <a:latin typeface="굴림" pitchFamily="50" charset="-127"/>
                          <a:ea typeface="굴림" pitchFamily="50" charset="-127"/>
                        </a:rPr>
                        <a:t>신규 증설이 어려움</a:t>
                      </a:r>
                    </a:p>
                  </a:txBody>
                  <a:tcPr marL="0" marR="0" marT="0" marB="0"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281954380"/>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428596" y="785794"/>
            <a:ext cx="8429684" cy="3724096"/>
          </a:xfrm>
          <a:prstGeom prst="rect">
            <a:avLst/>
          </a:prstGeom>
        </p:spPr>
        <p:txBody>
          <a:bodyPr wrap="square">
            <a:spAutoFit/>
          </a:bodyPr>
          <a:lstStyle/>
          <a:p>
            <a:r>
              <a:rPr lang="en-US" altLang="ko-KR" sz="2000" dirty="0" smtClean="0">
                <a:solidFill>
                  <a:srgbClr val="0000CC"/>
                </a:solidFill>
                <a:latin typeface="휴먼엑스포" pitchFamily="18" charset="-127"/>
                <a:ea typeface="휴먼엑스포" pitchFamily="18" charset="-127"/>
              </a:rPr>
              <a:t>8.5 </a:t>
            </a:r>
            <a:r>
              <a:rPr lang="ko-KR" altLang="en-US" sz="2000" dirty="0" smtClean="0">
                <a:solidFill>
                  <a:srgbClr val="0000CC"/>
                </a:solidFill>
                <a:latin typeface="휴먼엑스포" pitchFamily="18" charset="-127"/>
                <a:ea typeface="휴먼엑스포" pitchFamily="18" charset="-127"/>
              </a:rPr>
              <a:t>통신 규약</a:t>
            </a:r>
            <a:r>
              <a:rPr lang="en-US" altLang="ko-KR" sz="2000" dirty="0" smtClean="0">
                <a:solidFill>
                  <a:srgbClr val="0000CC"/>
                </a:solidFill>
                <a:latin typeface="휴먼엑스포" pitchFamily="18" charset="-127"/>
                <a:ea typeface="휴먼엑스포" pitchFamily="18" charset="-127"/>
              </a:rPr>
              <a:t>(Protocol)</a:t>
            </a:r>
          </a:p>
          <a:p>
            <a:endParaRPr lang="ko-KR" altLang="en-US" dirty="0" smtClean="0"/>
          </a:p>
          <a:p>
            <a:r>
              <a:rPr lang="en-US" altLang="ko-KR" dirty="0" smtClean="0">
                <a:solidFill>
                  <a:srgbClr val="00B050"/>
                </a:solidFill>
                <a:latin typeface="휴먼엑스포" pitchFamily="18" charset="-127"/>
                <a:ea typeface="휴먼엑스포" pitchFamily="18" charset="-127"/>
              </a:rPr>
              <a:t>(1) </a:t>
            </a:r>
            <a:r>
              <a:rPr lang="ko-KR" altLang="en-US" dirty="0" smtClean="0">
                <a:solidFill>
                  <a:srgbClr val="00B050"/>
                </a:solidFill>
                <a:latin typeface="휴먼엑스포" pitchFamily="18" charset="-127"/>
                <a:ea typeface="휴먼엑스포" pitchFamily="18" charset="-127"/>
              </a:rPr>
              <a:t>프로토콜의 정의</a:t>
            </a:r>
          </a:p>
          <a:p>
            <a:pPr>
              <a:lnSpc>
                <a:spcPct val="150000"/>
              </a:lnSpc>
            </a:pPr>
            <a:r>
              <a:rPr lang="ko-KR" altLang="en-US" dirty="0" smtClean="0"/>
              <a:t>    </a:t>
            </a:r>
            <a:r>
              <a:rPr lang="en-US" altLang="ko-KR" dirty="0" smtClean="0"/>
              <a:t>- </a:t>
            </a:r>
            <a:r>
              <a:rPr lang="ko-KR" altLang="en-US" dirty="0" smtClean="0"/>
              <a:t>컴퓨터 통신을 위한 통신 규약</a:t>
            </a:r>
            <a:endParaRPr lang="en-US" altLang="ko-KR" dirty="0" smtClean="0"/>
          </a:p>
          <a:p>
            <a:pPr>
              <a:buFontTx/>
              <a:buChar char="-"/>
            </a:pPr>
            <a:endParaRPr lang="ko-KR" altLang="en-US" dirty="0" smtClean="0"/>
          </a:p>
          <a:p>
            <a:r>
              <a:rPr lang="en-US" altLang="ko-KR" dirty="0" smtClean="0">
                <a:solidFill>
                  <a:srgbClr val="00B050"/>
                </a:solidFill>
                <a:latin typeface="휴먼엑스포" pitchFamily="18" charset="-127"/>
                <a:ea typeface="휴먼엑스포" pitchFamily="18" charset="-127"/>
              </a:rPr>
              <a:t>(2) </a:t>
            </a:r>
            <a:r>
              <a:rPr lang="ko-KR" altLang="en-US" dirty="0" smtClean="0">
                <a:solidFill>
                  <a:srgbClr val="00B050"/>
                </a:solidFill>
                <a:latin typeface="휴먼엑스포" pitchFamily="18" charset="-127"/>
                <a:ea typeface="휴먼엑스포" pitchFamily="18" charset="-127"/>
              </a:rPr>
              <a:t>프로토콜의 기능</a:t>
            </a:r>
          </a:p>
          <a:p>
            <a:r>
              <a:rPr lang="en-US" altLang="ko-KR" dirty="0" smtClean="0"/>
              <a:t>    - </a:t>
            </a:r>
            <a:r>
              <a:rPr lang="ko-KR" altLang="en-US" dirty="0" smtClean="0"/>
              <a:t>전달하고자 하는 정보 또는 메시지를 동일한 크기로 나누고</a:t>
            </a:r>
            <a:r>
              <a:rPr lang="en-US" altLang="ko-KR" dirty="0" smtClean="0"/>
              <a:t>(fragmentation)</a:t>
            </a:r>
          </a:p>
          <a:p>
            <a:pPr>
              <a:lnSpc>
                <a:spcPct val="150000"/>
              </a:lnSpc>
            </a:pPr>
            <a:r>
              <a:rPr lang="en-US" altLang="ko-KR" dirty="0" smtClean="0"/>
              <a:t>      </a:t>
            </a:r>
            <a:r>
              <a:rPr lang="ko-KR" altLang="en-US" dirty="0" smtClean="0"/>
              <a:t>재결합</a:t>
            </a:r>
            <a:r>
              <a:rPr lang="en-US" altLang="ko-KR" dirty="0" smtClean="0"/>
              <a:t>(reassembly)</a:t>
            </a:r>
            <a:endParaRPr lang="ko-KR" altLang="en-US" dirty="0" smtClean="0"/>
          </a:p>
          <a:p>
            <a:pPr>
              <a:lnSpc>
                <a:spcPct val="150000"/>
              </a:lnSpc>
            </a:pPr>
            <a:r>
              <a:rPr lang="en-US" altLang="ko-KR" dirty="0" smtClean="0"/>
              <a:t>    - </a:t>
            </a:r>
            <a:r>
              <a:rPr lang="ko-KR" altLang="en-US" dirty="0" smtClean="0"/>
              <a:t>정보 또는 메시지에 존재하는 에러 감시와 제거</a:t>
            </a:r>
          </a:p>
          <a:p>
            <a:pPr>
              <a:lnSpc>
                <a:spcPct val="150000"/>
              </a:lnSpc>
            </a:pPr>
            <a:r>
              <a:rPr lang="en-US" altLang="ko-KR" dirty="0" smtClean="0"/>
              <a:t>    - </a:t>
            </a:r>
            <a:r>
              <a:rPr lang="ko-KR" altLang="en-US" dirty="0" smtClean="0"/>
              <a:t>통신을 하는 두 개체간의 흐름제어 및 연결제어</a:t>
            </a:r>
            <a:r>
              <a:rPr lang="en-US" altLang="ko-KR" dirty="0" smtClean="0"/>
              <a:t>, </a:t>
            </a:r>
            <a:r>
              <a:rPr lang="ko-KR" altLang="en-US" dirty="0" smtClean="0"/>
              <a:t>동기화</a:t>
            </a:r>
            <a:r>
              <a:rPr lang="en-US" altLang="ko-KR" dirty="0" smtClean="0"/>
              <a:t>(synchronization)</a:t>
            </a:r>
            <a:endParaRPr lang="ko-KR" altLang="en-US" dirty="0" smtClean="0"/>
          </a:p>
          <a:p>
            <a:r>
              <a:rPr lang="en-US" altLang="ko-KR" dirty="0" smtClean="0"/>
              <a:t>    - </a:t>
            </a:r>
            <a:r>
              <a:rPr lang="ko-KR" altLang="en-US" dirty="0" smtClean="0"/>
              <a:t>여러 개의 메시지를 동시에 섞어서 보내는 다중화</a:t>
            </a:r>
            <a:r>
              <a:rPr lang="en-US" altLang="ko-KR" dirty="0" smtClean="0"/>
              <a:t>(multiplexing)</a:t>
            </a:r>
            <a:endParaRPr lang="ko-KR" altLang="en-US" dirty="0"/>
          </a:p>
        </p:txBody>
      </p:sp>
    </p:spTree>
    <p:extLst>
      <p:ext uri="{BB962C8B-B14F-4D97-AF65-F5344CB8AC3E}">
        <p14:creationId xmlns:p14="http://schemas.microsoft.com/office/powerpoint/2010/main" val="3744504942"/>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642910" y="928670"/>
            <a:ext cx="8286808" cy="4108817"/>
          </a:xfrm>
          <a:prstGeom prst="rect">
            <a:avLst/>
          </a:prstGeom>
        </p:spPr>
        <p:txBody>
          <a:bodyPr wrap="square">
            <a:spAutoFit/>
          </a:bodyPr>
          <a:lstStyle/>
          <a:p>
            <a:r>
              <a:rPr lang="en-US" dirty="0" smtClean="0">
                <a:solidFill>
                  <a:srgbClr val="00B050"/>
                </a:solidFill>
                <a:latin typeface="휴먼엑스포" pitchFamily="18" charset="-127"/>
                <a:ea typeface="휴먼엑스포" pitchFamily="18" charset="-127"/>
              </a:rPr>
              <a:t>(3) OSI (Open System Interconnection) 7 </a:t>
            </a:r>
            <a:r>
              <a:rPr lang="ko-KR" altLang="en-US" dirty="0" smtClean="0">
                <a:solidFill>
                  <a:srgbClr val="00B050"/>
                </a:solidFill>
                <a:latin typeface="휴먼엑스포" pitchFamily="18" charset="-127"/>
                <a:ea typeface="휴먼엑스포" pitchFamily="18" charset="-127"/>
              </a:rPr>
              <a:t>계층</a:t>
            </a:r>
            <a:endParaRPr lang="en-US" altLang="ko-KR" dirty="0" smtClean="0">
              <a:solidFill>
                <a:srgbClr val="00B050"/>
              </a:solidFill>
              <a:latin typeface="휴먼엑스포" pitchFamily="18" charset="-127"/>
              <a:ea typeface="휴먼엑스포" pitchFamily="18" charset="-127"/>
            </a:endParaRPr>
          </a:p>
          <a:p>
            <a:endParaRPr lang="ko-KR" altLang="en-US" dirty="0" smtClean="0"/>
          </a:p>
          <a:p>
            <a:r>
              <a:rPr lang="en-US" altLang="ko-KR" dirty="0" smtClean="0"/>
              <a:t>    - </a:t>
            </a:r>
            <a:r>
              <a:rPr lang="en-US" dirty="0" smtClean="0"/>
              <a:t>ISO(International Standard Organization)</a:t>
            </a:r>
            <a:r>
              <a:rPr lang="ko-KR" altLang="en-US" dirty="0" smtClean="0"/>
              <a:t>에서 제정</a:t>
            </a:r>
          </a:p>
          <a:p>
            <a:pPr>
              <a:lnSpc>
                <a:spcPct val="150000"/>
              </a:lnSpc>
            </a:pPr>
            <a:r>
              <a:rPr lang="en-US" altLang="ko-KR" dirty="0" smtClean="0"/>
              <a:t>    - </a:t>
            </a:r>
            <a:r>
              <a:rPr lang="ko-KR" altLang="en-US" dirty="0" smtClean="0"/>
              <a:t>시스템 상호간의 호환성을 보장하는 세계적인 기준</a:t>
            </a:r>
          </a:p>
          <a:p>
            <a:pPr>
              <a:lnSpc>
                <a:spcPct val="150000"/>
              </a:lnSpc>
            </a:pPr>
            <a:r>
              <a:rPr lang="en-US" altLang="ko-KR" dirty="0" smtClean="0"/>
              <a:t>	1) </a:t>
            </a:r>
            <a:r>
              <a:rPr lang="ko-KR" altLang="en-US" dirty="0" smtClean="0"/>
              <a:t>응용계층</a:t>
            </a:r>
            <a:r>
              <a:rPr lang="en-US" altLang="ko-KR" dirty="0" smtClean="0"/>
              <a:t>(</a:t>
            </a:r>
            <a:r>
              <a:rPr lang="en-US" dirty="0" smtClean="0"/>
              <a:t>application layer) </a:t>
            </a:r>
            <a:r>
              <a:rPr lang="ko-KR" altLang="en-US" dirty="0" smtClean="0"/>
              <a:t>계층 </a:t>
            </a:r>
            <a:r>
              <a:rPr lang="en-US" altLang="ko-KR" dirty="0" smtClean="0"/>
              <a:t>7</a:t>
            </a:r>
            <a:endParaRPr lang="ko-KR" altLang="en-US" dirty="0" smtClean="0"/>
          </a:p>
          <a:p>
            <a:pPr>
              <a:lnSpc>
                <a:spcPct val="150000"/>
              </a:lnSpc>
            </a:pPr>
            <a:r>
              <a:rPr lang="en-US" altLang="ko-KR" dirty="0" smtClean="0"/>
              <a:t>	2) </a:t>
            </a:r>
            <a:r>
              <a:rPr lang="ko-KR" altLang="en-US" dirty="0" smtClean="0"/>
              <a:t>표현계층</a:t>
            </a:r>
            <a:r>
              <a:rPr lang="en-US" altLang="ko-KR" dirty="0" smtClean="0"/>
              <a:t>(</a:t>
            </a:r>
            <a:r>
              <a:rPr lang="en-US" dirty="0" smtClean="0"/>
              <a:t>presentation layer) </a:t>
            </a:r>
            <a:r>
              <a:rPr lang="ko-KR" altLang="en-US" dirty="0" smtClean="0"/>
              <a:t>계층 </a:t>
            </a:r>
            <a:r>
              <a:rPr lang="en-US" altLang="ko-KR" dirty="0" smtClean="0"/>
              <a:t>6</a:t>
            </a:r>
            <a:endParaRPr lang="ko-KR" altLang="en-US" dirty="0" smtClean="0"/>
          </a:p>
          <a:p>
            <a:pPr>
              <a:lnSpc>
                <a:spcPct val="150000"/>
              </a:lnSpc>
            </a:pPr>
            <a:r>
              <a:rPr lang="en-US" altLang="ko-KR" dirty="0" smtClean="0"/>
              <a:t>	3) </a:t>
            </a:r>
            <a:r>
              <a:rPr lang="ko-KR" altLang="en-US" dirty="0" smtClean="0"/>
              <a:t>세션계층</a:t>
            </a:r>
            <a:r>
              <a:rPr lang="en-US" altLang="ko-KR" dirty="0" smtClean="0"/>
              <a:t>(</a:t>
            </a:r>
            <a:r>
              <a:rPr lang="en-US" dirty="0" smtClean="0"/>
              <a:t>session layer) </a:t>
            </a:r>
            <a:r>
              <a:rPr lang="ko-KR" altLang="en-US" dirty="0" smtClean="0"/>
              <a:t>계층 </a:t>
            </a:r>
            <a:r>
              <a:rPr lang="en-US" altLang="ko-KR" dirty="0" smtClean="0"/>
              <a:t>5</a:t>
            </a:r>
            <a:endParaRPr lang="ko-KR" altLang="en-US" dirty="0" smtClean="0"/>
          </a:p>
          <a:p>
            <a:pPr>
              <a:lnSpc>
                <a:spcPct val="150000"/>
              </a:lnSpc>
            </a:pPr>
            <a:r>
              <a:rPr lang="en-US" altLang="ko-KR" dirty="0" smtClean="0"/>
              <a:t>	4) </a:t>
            </a:r>
            <a:r>
              <a:rPr lang="ko-KR" altLang="en-US" dirty="0" smtClean="0"/>
              <a:t>전송계층</a:t>
            </a:r>
            <a:r>
              <a:rPr lang="en-US" altLang="ko-KR" dirty="0" smtClean="0"/>
              <a:t>(</a:t>
            </a:r>
            <a:r>
              <a:rPr lang="en-US" dirty="0" smtClean="0"/>
              <a:t>transport layer) </a:t>
            </a:r>
            <a:r>
              <a:rPr lang="ko-KR" altLang="en-US" dirty="0" smtClean="0"/>
              <a:t>계층 </a:t>
            </a:r>
            <a:r>
              <a:rPr lang="en-US" altLang="ko-KR" dirty="0" smtClean="0"/>
              <a:t>4</a:t>
            </a:r>
            <a:endParaRPr lang="ko-KR" altLang="en-US" dirty="0" smtClean="0"/>
          </a:p>
          <a:p>
            <a:pPr>
              <a:lnSpc>
                <a:spcPct val="150000"/>
              </a:lnSpc>
            </a:pPr>
            <a:r>
              <a:rPr lang="en-US" altLang="ko-KR" dirty="0" smtClean="0"/>
              <a:t>	5) </a:t>
            </a:r>
            <a:r>
              <a:rPr lang="ko-KR" altLang="en-US" dirty="0" smtClean="0"/>
              <a:t>네트워크계층</a:t>
            </a:r>
            <a:r>
              <a:rPr lang="en-US" altLang="ko-KR" dirty="0" smtClean="0"/>
              <a:t>(</a:t>
            </a:r>
            <a:r>
              <a:rPr lang="en-US" dirty="0" smtClean="0"/>
              <a:t>network layer) </a:t>
            </a:r>
            <a:r>
              <a:rPr lang="ko-KR" altLang="en-US" dirty="0" smtClean="0"/>
              <a:t>계층 </a:t>
            </a:r>
            <a:r>
              <a:rPr lang="en-US" altLang="ko-KR" dirty="0" smtClean="0"/>
              <a:t>3</a:t>
            </a:r>
            <a:endParaRPr lang="ko-KR" altLang="en-US" dirty="0" smtClean="0"/>
          </a:p>
          <a:p>
            <a:pPr>
              <a:lnSpc>
                <a:spcPct val="150000"/>
              </a:lnSpc>
            </a:pPr>
            <a:r>
              <a:rPr lang="en-US" altLang="ko-KR" dirty="0" smtClean="0"/>
              <a:t>	6) </a:t>
            </a:r>
            <a:r>
              <a:rPr lang="ko-KR" altLang="en-US" dirty="0" smtClean="0"/>
              <a:t>데이터링크계층</a:t>
            </a:r>
            <a:r>
              <a:rPr lang="en-US" altLang="ko-KR" dirty="0" smtClean="0"/>
              <a:t>(</a:t>
            </a:r>
            <a:r>
              <a:rPr lang="en-US" dirty="0" smtClean="0"/>
              <a:t>data link layer) </a:t>
            </a:r>
            <a:r>
              <a:rPr lang="ko-KR" altLang="en-US" dirty="0" smtClean="0"/>
              <a:t>계층 </a:t>
            </a:r>
            <a:r>
              <a:rPr lang="en-US" altLang="ko-KR" dirty="0" smtClean="0"/>
              <a:t>2</a:t>
            </a:r>
            <a:endParaRPr lang="ko-KR" altLang="en-US" dirty="0" smtClean="0"/>
          </a:p>
          <a:p>
            <a:r>
              <a:rPr lang="en-US" altLang="ko-KR" dirty="0" smtClean="0"/>
              <a:t>	7) </a:t>
            </a:r>
            <a:r>
              <a:rPr lang="ko-KR" altLang="en-US" dirty="0" smtClean="0"/>
              <a:t>물리계층</a:t>
            </a:r>
            <a:r>
              <a:rPr lang="en-US" altLang="ko-KR" dirty="0" smtClean="0"/>
              <a:t>(</a:t>
            </a:r>
            <a:r>
              <a:rPr lang="en-US" dirty="0" smtClean="0"/>
              <a:t>physical layer) </a:t>
            </a:r>
            <a:r>
              <a:rPr lang="ko-KR" altLang="en-US" dirty="0" smtClean="0"/>
              <a:t>계층 </a:t>
            </a:r>
            <a:r>
              <a:rPr lang="en-US" altLang="ko-KR" dirty="0" smtClean="0"/>
              <a:t>1</a:t>
            </a:r>
            <a:endParaRPr lang="ko-KR" altLang="en-US" dirty="0"/>
          </a:p>
        </p:txBody>
      </p:sp>
    </p:spTree>
    <p:extLst>
      <p:ext uri="{BB962C8B-B14F-4D97-AF65-F5344CB8AC3E}">
        <p14:creationId xmlns:p14="http://schemas.microsoft.com/office/powerpoint/2010/main" val="2849635186"/>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1" name="그룹 10"/>
          <p:cNvGrpSpPr/>
          <p:nvPr/>
        </p:nvGrpSpPr>
        <p:grpSpPr>
          <a:xfrm>
            <a:off x="642910" y="928670"/>
            <a:ext cx="7785886" cy="5072097"/>
            <a:chOff x="642910" y="928670"/>
            <a:chExt cx="7785886" cy="5072097"/>
          </a:xfrm>
        </p:grpSpPr>
        <p:sp>
          <p:nvSpPr>
            <p:cNvPr id="9" name="직사각형 8"/>
            <p:cNvSpPr/>
            <p:nvPr/>
          </p:nvSpPr>
          <p:spPr>
            <a:xfrm>
              <a:off x="642910" y="928670"/>
              <a:ext cx="1939955" cy="369332"/>
            </a:xfrm>
            <a:prstGeom prst="rect">
              <a:avLst/>
            </a:prstGeom>
          </p:spPr>
          <p:txBody>
            <a:bodyPr wrap="none">
              <a:spAutoFit/>
            </a:bodyPr>
            <a:lstStyle/>
            <a:p>
              <a:r>
                <a:rPr lang="en-US" dirty="0" smtClean="0"/>
                <a:t>- OSI 7</a:t>
              </a:r>
              <a:r>
                <a:rPr lang="ko-KR" altLang="en-US" dirty="0" smtClean="0"/>
                <a:t>계층의 예</a:t>
              </a:r>
              <a:endParaRPr lang="ko-KR" altLang="en-US" dirty="0"/>
            </a:p>
          </p:txBody>
        </p:sp>
        <p:pic>
          <p:nvPicPr>
            <p:cNvPr id="10" name="그림 9" descr="OSI7.jpg"/>
            <p:cNvPicPr>
              <a:picLocks noChangeAspect="1"/>
            </p:cNvPicPr>
            <p:nvPr/>
          </p:nvPicPr>
          <p:blipFill>
            <a:blip r:embed="rId2" cstate="print"/>
            <a:stretch>
              <a:fillRect/>
            </a:stretch>
          </p:blipFill>
          <p:spPr>
            <a:xfrm>
              <a:off x="928662" y="1643050"/>
              <a:ext cx="7500134" cy="4357717"/>
            </a:xfrm>
            <a:prstGeom prst="rect">
              <a:avLst/>
            </a:prstGeom>
          </p:spPr>
        </p:pic>
      </p:grpSp>
    </p:spTree>
    <p:extLst>
      <p:ext uri="{BB962C8B-B14F-4D97-AF65-F5344CB8AC3E}">
        <p14:creationId xmlns:p14="http://schemas.microsoft.com/office/powerpoint/2010/main" val="3691431669"/>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1" name="그룹 10"/>
          <p:cNvGrpSpPr/>
          <p:nvPr/>
        </p:nvGrpSpPr>
        <p:grpSpPr>
          <a:xfrm>
            <a:off x="500034" y="928670"/>
            <a:ext cx="7929618" cy="3744927"/>
            <a:chOff x="500034" y="928670"/>
            <a:chExt cx="7929618" cy="3744927"/>
          </a:xfrm>
        </p:grpSpPr>
        <p:sp>
          <p:nvSpPr>
            <p:cNvPr id="9" name="직사각형 8"/>
            <p:cNvSpPr/>
            <p:nvPr/>
          </p:nvSpPr>
          <p:spPr>
            <a:xfrm>
              <a:off x="500034" y="928670"/>
              <a:ext cx="7929618" cy="1646605"/>
            </a:xfrm>
            <a:prstGeom prst="rect">
              <a:avLst/>
            </a:prstGeom>
          </p:spPr>
          <p:txBody>
            <a:bodyPr wrap="square">
              <a:spAutoFit/>
            </a:bodyPr>
            <a:lstStyle/>
            <a:p>
              <a:r>
                <a:rPr lang="en-US" altLang="ko-KR" sz="2000" dirty="0" smtClean="0">
                  <a:solidFill>
                    <a:srgbClr val="0000CC"/>
                  </a:solidFill>
                  <a:latin typeface="휴먼엑스포" pitchFamily="18" charset="-127"/>
                  <a:ea typeface="휴먼엑스포" pitchFamily="18" charset="-127"/>
                </a:rPr>
                <a:t>8.6 </a:t>
              </a:r>
              <a:r>
                <a:rPr lang="ko-KR" altLang="en-US" sz="2000" dirty="0" smtClean="0">
                  <a:solidFill>
                    <a:srgbClr val="0000CC"/>
                  </a:solidFill>
                  <a:latin typeface="휴먼엑스포" pitchFamily="18" charset="-127"/>
                  <a:ea typeface="휴먼엑스포" pitchFamily="18" charset="-127"/>
                </a:rPr>
                <a:t>네트워크 장비</a:t>
              </a:r>
              <a:endParaRPr lang="en-US" altLang="ko-KR" sz="2000" dirty="0" smtClean="0">
                <a:solidFill>
                  <a:srgbClr val="0000CC"/>
                </a:solidFill>
                <a:latin typeface="휴먼엑스포" pitchFamily="18" charset="-127"/>
                <a:ea typeface="휴먼엑스포" pitchFamily="18" charset="-127"/>
              </a:endParaRPr>
            </a:p>
            <a:p>
              <a:endParaRPr lang="ko-KR" altLang="en-US" dirty="0" smtClean="0"/>
            </a:p>
            <a:p>
              <a:pPr marL="342900" indent="-342900">
                <a:buAutoNum type="arabicParenBoth"/>
              </a:pPr>
              <a:r>
                <a:rPr lang="ko-KR" altLang="en-US" dirty="0" smtClean="0">
                  <a:solidFill>
                    <a:srgbClr val="00B050"/>
                  </a:solidFill>
                  <a:latin typeface="휴먼엑스포" pitchFamily="18" charset="-127"/>
                  <a:ea typeface="휴먼엑스포" pitchFamily="18" charset="-127"/>
                </a:rPr>
                <a:t>모뎀</a:t>
              </a:r>
              <a:r>
                <a:rPr lang="en-US" altLang="ko-KR" dirty="0" smtClean="0">
                  <a:solidFill>
                    <a:srgbClr val="00B050"/>
                  </a:solidFill>
                  <a:latin typeface="휴먼엑스포" pitchFamily="18" charset="-127"/>
                  <a:ea typeface="휴먼엑스포" pitchFamily="18" charset="-127"/>
                </a:rPr>
                <a:t>(Modem)</a:t>
              </a:r>
            </a:p>
            <a:p>
              <a:pPr>
                <a:lnSpc>
                  <a:spcPct val="150000"/>
                </a:lnSpc>
              </a:pPr>
              <a:r>
                <a:rPr lang="en-US" altLang="ko-KR" dirty="0" smtClean="0"/>
                <a:t>    - </a:t>
              </a:r>
              <a:r>
                <a:rPr lang="ko-KR" altLang="en-US" b="1" dirty="0" smtClean="0">
                  <a:solidFill>
                    <a:srgbClr val="C00000"/>
                  </a:solidFill>
                </a:rPr>
                <a:t>변조</a:t>
              </a:r>
              <a:r>
                <a:rPr lang="en-US" altLang="ko-KR" b="1" dirty="0" smtClean="0">
                  <a:solidFill>
                    <a:srgbClr val="C00000"/>
                  </a:solidFill>
                </a:rPr>
                <a:t>(modulator) </a:t>
              </a:r>
              <a:r>
                <a:rPr lang="en-US" altLang="ko-KR" dirty="0" smtClean="0"/>
                <a:t>: </a:t>
              </a:r>
              <a:r>
                <a:rPr lang="ko-KR" altLang="en-US" dirty="0" smtClean="0"/>
                <a:t>디지털 신호 아날로그 신호</a:t>
              </a:r>
            </a:p>
            <a:p>
              <a:r>
                <a:rPr lang="en-US" altLang="ko-KR" dirty="0" smtClean="0"/>
                <a:t>    - </a:t>
              </a:r>
              <a:r>
                <a:rPr lang="ko-KR" altLang="en-US" b="1" dirty="0" smtClean="0">
                  <a:solidFill>
                    <a:srgbClr val="C00000"/>
                  </a:solidFill>
                </a:rPr>
                <a:t>복조</a:t>
              </a:r>
              <a:r>
                <a:rPr lang="en-US" altLang="ko-KR" b="1" dirty="0" smtClean="0">
                  <a:solidFill>
                    <a:srgbClr val="C00000"/>
                  </a:solidFill>
                </a:rPr>
                <a:t>(demodulator) </a:t>
              </a:r>
              <a:r>
                <a:rPr lang="en-US" altLang="ko-KR" dirty="0" smtClean="0"/>
                <a:t>: </a:t>
              </a:r>
              <a:r>
                <a:rPr lang="ko-KR" altLang="en-US" dirty="0" smtClean="0"/>
                <a:t>아날로그 신호 디지털 신호</a:t>
              </a:r>
              <a:endParaRPr lang="ko-KR" altLang="en-US" dirty="0"/>
            </a:p>
          </p:txBody>
        </p:sp>
        <p:pic>
          <p:nvPicPr>
            <p:cNvPr id="10" name="Picture 4" descr="9-22_cr"/>
            <p:cNvPicPr>
              <a:picLocks noChangeAspect="1" noChangeArrowheads="1"/>
            </p:cNvPicPr>
            <p:nvPr/>
          </p:nvPicPr>
          <p:blipFill>
            <a:blip r:embed="rId2" cstate="print"/>
            <a:srcRect/>
            <a:stretch>
              <a:fillRect/>
            </a:stretch>
          </p:blipFill>
          <p:spPr bwMode="auto">
            <a:xfrm>
              <a:off x="1142976" y="2928934"/>
              <a:ext cx="7273925" cy="1744663"/>
            </a:xfrm>
            <a:prstGeom prst="rect">
              <a:avLst/>
            </a:prstGeom>
            <a:noFill/>
            <a:ln w="9525">
              <a:noFill/>
              <a:miter lim="800000"/>
              <a:headEnd/>
              <a:tailEnd/>
            </a:ln>
          </p:spPr>
        </p:pic>
      </p:grpSp>
    </p:spTree>
    <p:extLst>
      <p:ext uri="{BB962C8B-B14F-4D97-AF65-F5344CB8AC3E}">
        <p14:creationId xmlns:p14="http://schemas.microsoft.com/office/powerpoint/2010/main" val="1241262179"/>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2" name="그룹 11"/>
          <p:cNvGrpSpPr/>
          <p:nvPr/>
        </p:nvGrpSpPr>
        <p:grpSpPr>
          <a:xfrm>
            <a:off x="500034" y="1000108"/>
            <a:ext cx="7858180" cy="4210061"/>
            <a:chOff x="500034" y="1000108"/>
            <a:chExt cx="7858180" cy="4210061"/>
          </a:xfrm>
        </p:grpSpPr>
        <p:sp>
          <p:nvSpPr>
            <p:cNvPr id="9" name="직사각형 8"/>
            <p:cNvSpPr/>
            <p:nvPr/>
          </p:nvSpPr>
          <p:spPr>
            <a:xfrm>
              <a:off x="500034" y="1000108"/>
              <a:ext cx="7858180" cy="1477328"/>
            </a:xfrm>
            <a:prstGeom prst="rect">
              <a:avLst/>
            </a:prstGeom>
          </p:spPr>
          <p:txBody>
            <a:bodyPr wrap="square">
              <a:spAutoFit/>
            </a:bodyPr>
            <a:lstStyle/>
            <a:p>
              <a:r>
                <a:rPr lang="en-US" altLang="ko-KR" dirty="0" smtClean="0">
                  <a:solidFill>
                    <a:srgbClr val="00B050"/>
                  </a:solidFill>
                  <a:latin typeface="휴먼엑스포" pitchFamily="18" charset="-127"/>
                  <a:ea typeface="휴먼엑스포" pitchFamily="18" charset="-127"/>
                </a:rPr>
                <a:t>(2) </a:t>
              </a:r>
              <a:r>
                <a:rPr lang="ko-KR" altLang="en-US" dirty="0" err="1" smtClean="0">
                  <a:solidFill>
                    <a:srgbClr val="00B050"/>
                  </a:solidFill>
                  <a:latin typeface="휴먼엑스포" pitchFamily="18" charset="-127"/>
                  <a:ea typeface="휴먼엑스포" pitchFamily="18" charset="-127"/>
                </a:rPr>
                <a:t>랜카드</a:t>
              </a:r>
              <a:r>
                <a:rPr lang="en-US" altLang="ko-KR" dirty="0" smtClean="0">
                  <a:solidFill>
                    <a:srgbClr val="00B050"/>
                  </a:solidFill>
                  <a:latin typeface="휴먼엑스포" pitchFamily="18" charset="-127"/>
                  <a:ea typeface="휴먼엑스포" pitchFamily="18" charset="-127"/>
                </a:rPr>
                <a:t>(LAN Card)</a:t>
              </a:r>
            </a:p>
            <a:p>
              <a:endParaRPr lang="ko-KR" altLang="en-US" dirty="0" smtClean="0">
                <a:solidFill>
                  <a:srgbClr val="00B050"/>
                </a:solidFill>
                <a:latin typeface="휴먼엑스포" pitchFamily="18" charset="-127"/>
                <a:ea typeface="휴먼엑스포" pitchFamily="18" charset="-127"/>
              </a:endParaRPr>
            </a:p>
            <a:p>
              <a:r>
                <a:rPr lang="en-US" altLang="ko-KR" dirty="0" smtClean="0"/>
                <a:t>    - </a:t>
              </a:r>
              <a:r>
                <a:rPr lang="ko-KR" altLang="en-US" dirty="0" smtClean="0"/>
                <a:t>전압이 낮은 컴퓨터의 </a:t>
              </a:r>
              <a:r>
                <a:rPr lang="en-US" altLang="ko-KR" dirty="0" smtClean="0"/>
                <a:t>2</a:t>
              </a:r>
              <a:r>
                <a:rPr lang="ko-KR" altLang="en-US" dirty="0" smtClean="0"/>
                <a:t>진 병렬 전류신호가 회선을 타고 멀리 갈 수</a:t>
              </a:r>
              <a:endParaRPr lang="en-US" altLang="ko-KR" dirty="0" smtClean="0"/>
            </a:p>
            <a:p>
              <a:r>
                <a:rPr lang="en-US" altLang="ko-KR" dirty="0" smtClean="0"/>
                <a:t>     </a:t>
              </a:r>
              <a:r>
                <a:rPr lang="ko-KR" altLang="en-US" dirty="0" smtClean="0"/>
                <a:t> 있도록 전압이 높은 직렬신호로 변환시켜주는 프로세서가 내장된</a:t>
              </a:r>
              <a:endParaRPr lang="en-US" altLang="ko-KR" dirty="0" smtClean="0"/>
            </a:p>
            <a:p>
              <a:r>
                <a:rPr lang="en-US" altLang="ko-KR" dirty="0" smtClean="0"/>
                <a:t>      </a:t>
              </a:r>
              <a:r>
                <a:rPr lang="ko-KR" altLang="en-US" dirty="0" smtClean="0"/>
                <a:t>작은 플라스틱 카드 </a:t>
              </a:r>
              <a:r>
                <a:rPr lang="ko-KR" altLang="en-US" dirty="0" err="1" smtClean="0"/>
                <a:t>회로판</a:t>
              </a:r>
              <a:endParaRPr lang="ko-KR" altLang="en-US" dirty="0"/>
            </a:p>
          </p:txBody>
        </p:sp>
        <p:pic>
          <p:nvPicPr>
            <p:cNvPr id="10" name="Picture 5" descr="9-25_26_2cr"/>
            <p:cNvPicPr>
              <a:picLocks noChangeAspect="1" noChangeArrowheads="1"/>
            </p:cNvPicPr>
            <p:nvPr/>
          </p:nvPicPr>
          <p:blipFill>
            <a:blip r:embed="rId2" cstate="print"/>
            <a:srcRect/>
            <a:stretch>
              <a:fillRect/>
            </a:stretch>
          </p:blipFill>
          <p:spPr bwMode="auto">
            <a:xfrm>
              <a:off x="4714876" y="2571744"/>
              <a:ext cx="3024188" cy="2638425"/>
            </a:xfrm>
            <a:prstGeom prst="rect">
              <a:avLst/>
            </a:prstGeom>
            <a:noFill/>
            <a:ln w="9525">
              <a:noFill/>
              <a:miter lim="800000"/>
              <a:headEnd/>
              <a:tailEnd/>
            </a:ln>
          </p:spPr>
        </p:pic>
        <p:pic>
          <p:nvPicPr>
            <p:cNvPr id="11" name="Picture 6" descr="9-25_26_1cr"/>
            <p:cNvPicPr>
              <a:picLocks noChangeAspect="1" noChangeArrowheads="1"/>
            </p:cNvPicPr>
            <p:nvPr/>
          </p:nvPicPr>
          <p:blipFill>
            <a:blip r:embed="rId3" cstate="print"/>
            <a:srcRect/>
            <a:stretch>
              <a:fillRect/>
            </a:stretch>
          </p:blipFill>
          <p:spPr bwMode="auto">
            <a:xfrm>
              <a:off x="1142976" y="2786058"/>
              <a:ext cx="2952750" cy="2206625"/>
            </a:xfrm>
            <a:prstGeom prst="rect">
              <a:avLst/>
            </a:prstGeom>
            <a:noFill/>
            <a:ln w="9525">
              <a:noFill/>
              <a:miter lim="800000"/>
              <a:headEnd/>
              <a:tailEnd/>
            </a:ln>
          </p:spPr>
        </p:pic>
      </p:grpSp>
    </p:spTree>
    <p:extLst>
      <p:ext uri="{BB962C8B-B14F-4D97-AF65-F5344CB8AC3E}">
        <p14:creationId xmlns:p14="http://schemas.microsoft.com/office/powerpoint/2010/main" val="213451105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93858"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noChangeArrowheads="1"/>
          </p:cNvPicPr>
          <p:nvPr/>
        </p:nvPicPr>
        <p:blipFill>
          <a:blip r:embed="rId2" cstate="print"/>
          <a:srcRect/>
          <a:stretch>
            <a:fillRect/>
          </a:stretch>
        </p:blipFill>
        <p:spPr bwMode="auto">
          <a:xfrm>
            <a:off x="107504" y="116632"/>
            <a:ext cx="1079500" cy="288925"/>
          </a:xfrm>
          <a:prstGeom prst="rect">
            <a:avLst/>
          </a:prstGeom>
          <a:noFill/>
          <a:ln w="9525">
            <a:noFill/>
            <a:miter lim="800000"/>
            <a:headEnd/>
            <a:tailEnd/>
          </a:ln>
        </p:spPr>
      </p:pic>
      <p:grpSp>
        <p:nvGrpSpPr>
          <p:cNvPr id="16" name="그룹 15"/>
          <p:cNvGrpSpPr/>
          <p:nvPr/>
        </p:nvGrpSpPr>
        <p:grpSpPr>
          <a:xfrm>
            <a:off x="683568" y="836712"/>
            <a:ext cx="8064896" cy="4977844"/>
            <a:chOff x="683568" y="836712"/>
            <a:chExt cx="8064896" cy="4977844"/>
          </a:xfrm>
        </p:grpSpPr>
        <p:grpSp>
          <p:nvGrpSpPr>
            <p:cNvPr id="14" name="그룹 13"/>
            <p:cNvGrpSpPr/>
            <p:nvPr/>
          </p:nvGrpSpPr>
          <p:grpSpPr>
            <a:xfrm>
              <a:off x="683568" y="836712"/>
              <a:ext cx="8064896" cy="4977844"/>
              <a:chOff x="683568" y="836712"/>
              <a:chExt cx="8064896" cy="4977844"/>
            </a:xfrm>
          </p:grpSpPr>
          <p:sp>
            <p:nvSpPr>
              <p:cNvPr id="12" name="직사각형 11"/>
              <p:cNvSpPr/>
              <p:nvPr/>
            </p:nvSpPr>
            <p:spPr>
              <a:xfrm>
                <a:off x="683568" y="836712"/>
                <a:ext cx="8064896" cy="1477328"/>
              </a:xfrm>
              <a:prstGeom prst="rect">
                <a:avLst/>
              </a:prstGeom>
            </p:spPr>
            <p:txBody>
              <a:bodyPr wrap="square">
                <a:spAutoFit/>
              </a:bodyPr>
              <a:lstStyle/>
              <a:p>
                <a:r>
                  <a:rPr lang="en-US" altLang="ko-KR" dirty="0">
                    <a:solidFill>
                      <a:srgbClr val="00B050"/>
                    </a:solidFill>
                    <a:latin typeface="휴먼엑스포" pitchFamily="18" charset="-127"/>
                    <a:ea typeface="휴먼엑스포" pitchFamily="18" charset="-127"/>
                  </a:rPr>
                  <a:t>(2) </a:t>
                </a:r>
                <a:r>
                  <a:rPr lang="en-US" altLang="ko-KR" dirty="0" smtClean="0">
                    <a:solidFill>
                      <a:srgbClr val="00B050"/>
                    </a:solidFill>
                    <a:latin typeface="휴먼엑스포" pitchFamily="18" charset="-127"/>
                    <a:ea typeface="휴먼엑스포" pitchFamily="18" charset="-127"/>
                  </a:rPr>
                  <a:t>Interpreter</a:t>
                </a:r>
              </a:p>
              <a:p>
                <a:endParaRPr lang="ko-KR" altLang="en-US" dirty="0"/>
              </a:p>
              <a:p>
                <a:r>
                  <a:rPr lang="ko-KR" altLang="en-US" dirty="0"/>
                  <a:t>     </a:t>
                </a:r>
                <a:r>
                  <a:rPr lang="ko-KR" altLang="en-US" dirty="0" smtClean="0"/>
                  <a:t>▶ </a:t>
                </a:r>
                <a:r>
                  <a:rPr lang="ko-KR" altLang="en-US" dirty="0"/>
                  <a:t>원시 프로그램을 하나씩 해석하고 실행한다</a:t>
                </a:r>
                <a:r>
                  <a:rPr lang="en-US" altLang="ko-KR" dirty="0" smtClean="0"/>
                  <a:t>.</a:t>
                </a:r>
              </a:p>
              <a:p>
                <a:endParaRPr lang="en-US" altLang="ko-KR" dirty="0"/>
              </a:p>
              <a:p>
                <a:r>
                  <a:rPr lang="ko-KR" altLang="en-US" dirty="0" smtClean="0"/>
                  <a:t>     ▶ 해석과정</a:t>
                </a:r>
                <a:r>
                  <a:rPr lang="en-US" altLang="ko-KR" dirty="0" smtClean="0"/>
                  <a:t>(</a:t>
                </a:r>
                <a:r>
                  <a:rPr lang="ko-KR" altLang="en-US" dirty="0" smtClean="0"/>
                  <a:t>실행과정</a:t>
                </a:r>
                <a:r>
                  <a:rPr lang="en-US" altLang="ko-KR" dirty="0" smtClean="0"/>
                  <a:t>)</a:t>
                </a:r>
                <a:endParaRPr lang="ko-KR" altLang="en-US" dirty="0"/>
              </a:p>
            </p:txBody>
          </p:sp>
          <p:sp>
            <p:nvSpPr>
              <p:cNvPr id="13" name="직사각형 12"/>
              <p:cNvSpPr/>
              <p:nvPr/>
            </p:nvSpPr>
            <p:spPr>
              <a:xfrm>
                <a:off x="971600" y="5445224"/>
                <a:ext cx="4572000" cy="369332"/>
              </a:xfrm>
              <a:prstGeom prst="rect">
                <a:avLst/>
              </a:prstGeom>
            </p:spPr>
            <p:txBody>
              <a:bodyPr>
                <a:spAutoFit/>
              </a:bodyPr>
              <a:lstStyle/>
              <a:p>
                <a:r>
                  <a:rPr lang="ko-KR" altLang="en-US" dirty="0" smtClean="0"/>
                  <a:t>▶ 예</a:t>
                </a:r>
                <a:r>
                  <a:rPr lang="en-US" altLang="ko-KR" dirty="0" smtClean="0"/>
                  <a:t>) BASIC, APL, LISP, Prolog, SNOBOL4 </a:t>
                </a:r>
                <a:endParaRPr lang="ko-KR" altLang="en-US" dirty="0"/>
              </a:p>
            </p:txBody>
          </p:sp>
        </p:grpSp>
        <p:pic>
          <p:nvPicPr>
            <p:cNvPr id="24582" name="Picture 6" descr="C:\DOCUME~1\KMLee\LOCALS~1\Temp\UNI00000cf01256.gif"/>
            <p:cNvPicPr>
              <a:picLocks noChangeAspect="1" noChangeArrowheads="1"/>
            </p:cNvPicPr>
            <p:nvPr/>
          </p:nvPicPr>
          <p:blipFill>
            <a:blip r:embed="rId3" cstate="print"/>
            <a:srcRect/>
            <a:stretch>
              <a:fillRect/>
            </a:stretch>
          </p:blipFill>
          <p:spPr bwMode="auto">
            <a:xfrm>
              <a:off x="2195736" y="2492896"/>
              <a:ext cx="4032448" cy="2750100"/>
            </a:xfrm>
            <a:prstGeom prst="rect">
              <a:avLst/>
            </a:prstGeom>
            <a:noFill/>
          </p:spPr>
        </p:pic>
      </p:grpSp>
      <p:pic>
        <p:nvPicPr>
          <p:cNvPr id="307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0311" y="2924944"/>
            <a:ext cx="2432050" cy="1626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1" name="그룹 10"/>
          <p:cNvGrpSpPr/>
          <p:nvPr/>
        </p:nvGrpSpPr>
        <p:grpSpPr>
          <a:xfrm>
            <a:off x="571472" y="1000108"/>
            <a:ext cx="7786742" cy="4772036"/>
            <a:chOff x="571472" y="1000108"/>
            <a:chExt cx="7786742" cy="4772036"/>
          </a:xfrm>
        </p:grpSpPr>
        <p:sp>
          <p:nvSpPr>
            <p:cNvPr id="9" name="직사각형 8"/>
            <p:cNvSpPr/>
            <p:nvPr/>
          </p:nvSpPr>
          <p:spPr>
            <a:xfrm>
              <a:off x="571472" y="1000108"/>
              <a:ext cx="7786742" cy="1200329"/>
            </a:xfrm>
            <a:prstGeom prst="rect">
              <a:avLst/>
            </a:prstGeom>
          </p:spPr>
          <p:txBody>
            <a:bodyPr wrap="square">
              <a:spAutoFit/>
            </a:bodyPr>
            <a:lstStyle/>
            <a:p>
              <a:r>
                <a:rPr lang="en-US" altLang="ko-KR" dirty="0" smtClean="0">
                  <a:solidFill>
                    <a:srgbClr val="00B050"/>
                  </a:solidFill>
                  <a:latin typeface="휴먼엑스포" pitchFamily="18" charset="-127"/>
                  <a:ea typeface="휴먼엑스포" pitchFamily="18" charset="-127"/>
                </a:rPr>
                <a:t>(3) </a:t>
              </a:r>
              <a:r>
                <a:rPr lang="ko-KR" altLang="en-US" dirty="0" err="1" smtClean="0">
                  <a:solidFill>
                    <a:srgbClr val="00B050"/>
                  </a:solidFill>
                  <a:latin typeface="휴먼엑스포" pitchFamily="18" charset="-127"/>
                  <a:ea typeface="휴먼엑스포" pitchFamily="18" charset="-127"/>
                </a:rPr>
                <a:t>리피터</a:t>
              </a:r>
              <a:r>
                <a:rPr lang="en-US" altLang="ko-KR" dirty="0" smtClean="0">
                  <a:solidFill>
                    <a:srgbClr val="00B050"/>
                  </a:solidFill>
                  <a:latin typeface="휴먼엑스포" pitchFamily="18" charset="-127"/>
                  <a:ea typeface="휴먼엑스포" pitchFamily="18" charset="-127"/>
                </a:rPr>
                <a:t>(Repeater)</a:t>
              </a:r>
              <a:endParaRPr lang="ko-KR" altLang="en-US" dirty="0" smtClean="0">
                <a:solidFill>
                  <a:srgbClr val="00B050"/>
                </a:solidFill>
                <a:latin typeface="휴먼엑스포" pitchFamily="18" charset="-127"/>
                <a:ea typeface="휴먼엑스포" pitchFamily="18" charset="-127"/>
              </a:endParaRPr>
            </a:p>
            <a:p>
              <a:pPr>
                <a:lnSpc>
                  <a:spcPct val="150000"/>
                </a:lnSpc>
              </a:pPr>
              <a:r>
                <a:rPr lang="en-US" altLang="ko-KR" dirty="0" smtClean="0"/>
                <a:t>    - </a:t>
              </a:r>
              <a:r>
                <a:rPr lang="ko-KR" altLang="en-US" dirty="0" smtClean="0"/>
                <a:t>전자기 또는 광학 전송매체 상에서 신호를 수신하고</a:t>
              </a:r>
              <a:r>
                <a:rPr lang="en-US" altLang="ko-KR" dirty="0" smtClean="0"/>
                <a:t>, </a:t>
              </a:r>
              <a:r>
                <a:rPr lang="ko-KR" altLang="en-US" dirty="0" smtClean="0"/>
                <a:t>증폭하며</a:t>
              </a:r>
              <a:r>
                <a:rPr lang="en-US" altLang="ko-KR" dirty="0" smtClean="0"/>
                <a:t>,</a:t>
              </a:r>
            </a:p>
            <a:p>
              <a:pPr>
                <a:lnSpc>
                  <a:spcPct val="150000"/>
                </a:lnSpc>
              </a:pPr>
              <a:r>
                <a:rPr lang="en-US" altLang="ko-KR" dirty="0" smtClean="0"/>
                <a:t>      </a:t>
              </a:r>
              <a:r>
                <a:rPr lang="ko-KR" altLang="en-US" dirty="0" smtClean="0"/>
                <a:t>매체의 다음 구간으로 재전송 시키는 장치</a:t>
              </a:r>
              <a:endParaRPr lang="ko-KR" altLang="en-US" dirty="0"/>
            </a:p>
          </p:txBody>
        </p:sp>
        <p:pic>
          <p:nvPicPr>
            <p:cNvPr id="10" name="Picture 5" descr="9-27_cr"/>
            <p:cNvPicPr>
              <a:picLocks noChangeAspect="1" noChangeArrowheads="1"/>
            </p:cNvPicPr>
            <p:nvPr/>
          </p:nvPicPr>
          <p:blipFill>
            <a:blip r:embed="rId2" cstate="print"/>
            <a:srcRect/>
            <a:stretch>
              <a:fillRect/>
            </a:stretch>
          </p:blipFill>
          <p:spPr bwMode="auto">
            <a:xfrm>
              <a:off x="1643042" y="2500306"/>
              <a:ext cx="5184775" cy="3271838"/>
            </a:xfrm>
            <a:prstGeom prst="rect">
              <a:avLst/>
            </a:prstGeom>
            <a:noFill/>
            <a:ln w="9525">
              <a:noFill/>
              <a:miter lim="800000"/>
              <a:headEnd/>
              <a:tailEnd/>
            </a:ln>
          </p:spPr>
        </p:pic>
      </p:grpSp>
    </p:spTree>
    <p:extLst>
      <p:ext uri="{BB962C8B-B14F-4D97-AF65-F5344CB8AC3E}">
        <p14:creationId xmlns:p14="http://schemas.microsoft.com/office/powerpoint/2010/main" val="1126276690"/>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1" name="그룹 10"/>
          <p:cNvGrpSpPr/>
          <p:nvPr/>
        </p:nvGrpSpPr>
        <p:grpSpPr>
          <a:xfrm>
            <a:off x="642910" y="928670"/>
            <a:ext cx="8286808" cy="4135452"/>
            <a:chOff x="642910" y="928670"/>
            <a:chExt cx="8286808" cy="4135452"/>
          </a:xfrm>
        </p:grpSpPr>
        <p:sp>
          <p:nvSpPr>
            <p:cNvPr id="9" name="직사각형 8"/>
            <p:cNvSpPr/>
            <p:nvPr/>
          </p:nvSpPr>
          <p:spPr>
            <a:xfrm>
              <a:off x="642910" y="928670"/>
              <a:ext cx="8286808" cy="1615827"/>
            </a:xfrm>
            <a:prstGeom prst="rect">
              <a:avLst/>
            </a:prstGeom>
          </p:spPr>
          <p:txBody>
            <a:bodyPr wrap="square">
              <a:spAutoFit/>
            </a:bodyPr>
            <a:lstStyle/>
            <a:p>
              <a:r>
                <a:rPr lang="en-US" altLang="ko-KR" dirty="0" smtClean="0">
                  <a:solidFill>
                    <a:srgbClr val="00B050"/>
                  </a:solidFill>
                  <a:latin typeface="휴먼엑스포" pitchFamily="18" charset="-127"/>
                  <a:ea typeface="휴먼엑스포" pitchFamily="18" charset="-127"/>
                </a:rPr>
                <a:t>(4) </a:t>
              </a:r>
              <a:r>
                <a:rPr lang="ko-KR" altLang="en-US" dirty="0" err="1" smtClean="0">
                  <a:solidFill>
                    <a:srgbClr val="00B050"/>
                  </a:solidFill>
                  <a:latin typeface="휴먼엑스포" pitchFamily="18" charset="-127"/>
                  <a:ea typeface="휴먼엑스포" pitchFamily="18" charset="-127"/>
                </a:rPr>
                <a:t>라우터</a:t>
              </a:r>
              <a:r>
                <a:rPr lang="en-US" altLang="ko-KR" dirty="0" smtClean="0">
                  <a:solidFill>
                    <a:srgbClr val="00B050"/>
                  </a:solidFill>
                  <a:latin typeface="휴먼엑스포" pitchFamily="18" charset="-127"/>
                  <a:ea typeface="휴먼엑스포" pitchFamily="18" charset="-127"/>
                </a:rPr>
                <a:t>(Router)</a:t>
              </a:r>
              <a:endParaRPr lang="ko-KR" altLang="en-US" dirty="0" smtClean="0">
                <a:solidFill>
                  <a:srgbClr val="00B050"/>
                </a:solidFill>
                <a:latin typeface="휴먼엑스포" pitchFamily="18" charset="-127"/>
                <a:ea typeface="휴먼엑스포" pitchFamily="18" charset="-127"/>
              </a:endParaRPr>
            </a:p>
            <a:p>
              <a:pPr>
                <a:lnSpc>
                  <a:spcPct val="150000"/>
                </a:lnSpc>
              </a:pPr>
              <a:r>
                <a:rPr lang="en-US" altLang="ko-KR" dirty="0" smtClean="0"/>
                <a:t>    - </a:t>
              </a:r>
              <a:r>
                <a:rPr lang="ko-KR" altLang="en-US" dirty="0" err="1" smtClean="0"/>
                <a:t>라우팅</a:t>
              </a:r>
              <a:r>
                <a:rPr lang="ko-KR" altLang="en-US" dirty="0" smtClean="0"/>
                <a:t> 테이블을 이용하여 데이터 </a:t>
              </a:r>
              <a:r>
                <a:rPr lang="ko-KR" altLang="en-US" dirty="0" err="1" smtClean="0"/>
                <a:t>패킷이</a:t>
              </a:r>
              <a:r>
                <a:rPr lang="ko-KR" altLang="en-US" dirty="0" smtClean="0"/>
                <a:t> 지나가야 할 경로를 지정</a:t>
              </a:r>
            </a:p>
            <a:p>
              <a:pPr>
                <a:lnSpc>
                  <a:spcPct val="150000"/>
                </a:lnSpc>
              </a:pPr>
              <a:r>
                <a:rPr lang="en-US" altLang="ko-KR" dirty="0" smtClean="0"/>
                <a:t>    - </a:t>
              </a:r>
              <a:r>
                <a:rPr lang="ko-KR" altLang="en-US" dirty="0" smtClean="0"/>
                <a:t>네트워크 내의 혼잡 상태를 제어</a:t>
              </a:r>
            </a:p>
            <a:p>
              <a:pPr>
                <a:lnSpc>
                  <a:spcPct val="150000"/>
                </a:lnSpc>
              </a:pPr>
              <a:r>
                <a:rPr lang="en-US" altLang="ko-KR" dirty="0" smtClean="0"/>
                <a:t>    - </a:t>
              </a:r>
              <a:r>
                <a:rPr lang="ko-KR" altLang="en-US" dirty="0" smtClean="0"/>
                <a:t>특정 경로에 많은 </a:t>
              </a:r>
              <a:r>
                <a:rPr lang="en-US" altLang="ko-KR" dirty="0" smtClean="0"/>
                <a:t>traffic</a:t>
              </a:r>
              <a:r>
                <a:rPr lang="ko-KR" altLang="en-US" dirty="0" smtClean="0"/>
                <a:t>이 있는 경우</a:t>
              </a:r>
              <a:r>
                <a:rPr lang="en-US" altLang="ko-KR" dirty="0" smtClean="0"/>
                <a:t>, </a:t>
              </a:r>
              <a:r>
                <a:rPr lang="ko-KR" altLang="en-US" dirty="0" err="1" smtClean="0"/>
                <a:t>패킷을</a:t>
              </a:r>
              <a:r>
                <a:rPr lang="ko-KR" altLang="en-US" dirty="0" smtClean="0"/>
                <a:t> 다른 경로로 전송하는 기능</a:t>
              </a:r>
              <a:endParaRPr lang="ko-KR" altLang="en-US" dirty="0"/>
            </a:p>
          </p:txBody>
        </p:sp>
        <p:pic>
          <p:nvPicPr>
            <p:cNvPr id="10" name="Picture 5" descr="9-28_cr"/>
            <p:cNvPicPr>
              <a:picLocks noChangeAspect="1" noChangeArrowheads="1"/>
            </p:cNvPicPr>
            <p:nvPr/>
          </p:nvPicPr>
          <p:blipFill>
            <a:blip r:embed="rId2" cstate="print"/>
            <a:srcRect/>
            <a:stretch>
              <a:fillRect/>
            </a:stretch>
          </p:blipFill>
          <p:spPr bwMode="auto">
            <a:xfrm>
              <a:off x="1857356" y="3071810"/>
              <a:ext cx="4464050" cy="1992312"/>
            </a:xfrm>
            <a:prstGeom prst="rect">
              <a:avLst/>
            </a:prstGeom>
            <a:noFill/>
            <a:ln w="9525">
              <a:noFill/>
              <a:miter lim="800000"/>
              <a:headEnd/>
              <a:tailEnd/>
            </a:ln>
          </p:spPr>
        </p:pic>
      </p:grpSp>
    </p:spTree>
    <p:extLst>
      <p:ext uri="{BB962C8B-B14F-4D97-AF65-F5344CB8AC3E}">
        <p14:creationId xmlns:p14="http://schemas.microsoft.com/office/powerpoint/2010/main" val="90049757"/>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1" name="그룹 10"/>
          <p:cNvGrpSpPr/>
          <p:nvPr/>
        </p:nvGrpSpPr>
        <p:grpSpPr>
          <a:xfrm>
            <a:off x="642910" y="928670"/>
            <a:ext cx="8143932" cy="5143536"/>
            <a:chOff x="642910" y="928670"/>
            <a:chExt cx="8143932" cy="5143536"/>
          </a:xfrm>
        </p:grpSpPr>
        <p:sp>
          <p:nvSpPr>
            <p:cNvPr id="9" name="직사각형 8"/>
            <p:cNvSpPr/>
            <p:nvPr/>
          </p:nvSpPr>
          <p:spPr>
            <a:xfrm>
              <a:off x="642910" y="928670"/>
              <a:ext cx="8143932" cy="2862322"/>
            </a:xfrm>
            <a:prstGeom prst="rect">
              <a:avLst/>
            </a:prstGeom>
          </p:spPr>
          <p:txBody>
            <a:bodyPr wrap="square">
              <a:spAutoFit/>
            </a:bodyPr>
            <a:lstStyle/>
            <a:p>
              <a:r>
                <a:rPr lang="en-US" altLang="ko-KR" dirty="0" smtClean="0"/>
                <a:t>(5) </a:t>
              </a:r>
              <a:r>
                <a:rPr lang="ko-KR" altLang="en-US" dirty="0" err="1" smtClean="0"/>
                <a:t>게이트웨이</a:t>
              </a:r>
              <a:r>
                <a:rPr lang="en-US" altLang="ko-KR" dirty="0" smtClean="0"/>
                <a:t>(Gateway)</a:t>
              </a:r>
              <a:endParaRPr lang="ko-KR" altLang="en-US" dirty="0" smtClean="0"/>
            </a:p>
            <a:p>
              <a:r>
                <a:rPr lang="en-US" altLang="ko-KR" dirty="0" smtClean="0"/>
                <a:t>    - </a:t>
              </a:r>
              <a:r>
                <a:rPr lang="ko-KR" altLang="en-US" dirty="0" smtClean="0"/>
                <a:t>다른 네트워크로 들어가는 입구 역할 </a:t>
              </a:r>
            </a:p>
            <a:p>
              <a:r>
                <a:rPr lang="ko-KR" altLang="en-US" dirty="0" smtClean="0"/>
                <a:t>    </a:t>
              </a:r>
              <a:r>
                <a:rPr lang="en-US" altLang="ko-KR" dirty="0" smtClean="0"/>
                <a:t>-</a:t>
              </a:r>
              <a:r>
                <a:rPr lang="ko-KR" altLang="en-US" dirty="0" smtClean="0"/>
                <a:t> </a:t>
              </a:r>
              <a:r>
                <a:rPr lang="ko-KR" altLang="en-US" dirty="0" err="1" smtClean="0"/>
                <a:t>라우팅</a:t>
              </a:r>
              <a:r>
                <a:rPr lang="ko-KR" altLang="en-US" dirty="0" smtClean="0"/>
                <a:t> 관점에서 보면</a:t>
              </a:r>
              <a:r>
                <a:rPr lang="en-US" altLang="ko-KR" dirty="0" smtClean="0"/>
                <a:t>, </a:t>
              </a:r>
              <a:r>
                <a:rPr lang="ko-KR" altLang="en-US" dirty="0" smtClean="0"/>
                <a:t>네트워크 내에서 </a:t>
              </a:r>
              <a:r>
                <a:rPr lang="en-US" altLang="ko-KR" dirty="0" smtClean="0"/>
                <a:t>traffic</a:t>
              </a:r>
              <a:r>
                <a:rPr lang="ko-KR" altLang="en-US" dirty="0" smtClean="0"/>
                <a:t>을 통제하는 컴퓨터들이나</a:t>
              </a:r>
              <a:r>
                <a:rPr lang="en-US" altLang="ko-KR" dirty="0" smtClean="0"/>
                <a:t>,</a:t>
              </a:r>
            </a:p>
            <a:p>
              <a:r>
                <a:rPr lang="en-US" altLang="ko-KR" dirty="0" smtClean="0"/>
                <a:t>      </a:t>
              </a:r>
              <a:r>
                <a:rPr lang="ko-KR" altLang="en-US" dirty="0" smtClean="0"/>
                <a:t>인터넷 서비스 제공자들의 컴퓨터</a:t>
              </a:r>
              <a:endParaRPr lang="en-US" altLang="ko-KR" dirty="0" smtClean="0"/>
            </a:p>
            <a:p>
              <a:pPr>
                <a:buFontTx/>
                <a:buChar char="-"/>
              </a:pPr>
              <a:endParaRPr lang="ko-KR" altLang="en-US" dirty="0" smtClean="0"/>
            </a:p>
            <a:p>
              <a:r>
                <a:rPr lang="en-US" altLang="ko-KR" dirty="0" smtClean="0"/>
                <a:t>(6) </a:t>
              </a:r>
              <a:r>
                <a:rPr lang="ko-KR" altLang="en-US" dirty="0" smtClean="0"/>
                <a:t>허브</a:t>
              </a:r>
              <a:r>
                <a:rPr lang="en-US" altLang="ko-KR" dirty="0" smtClean="0"/>
                <a:t>(Hub)</a:t>
              </a:r>
              <a:endParaRPr lang="ko-KR" altLang="en-US" dirty="0" smtClean="0"/>
            </a:p>
            <a:p>
              <a:r>
                <a:rPr lang="en-US" altLang="ko-KR" dirty="0" smtClean="0"/>
                <a:t>    - </a:t>
              </a:r>
              <a:r>
                <a:rPr lang="ko-KR" altLang="en-US" dirty="0" smtClean="0"/>
                <a:t>데이터가 하나 또는 그 이상의 방향으로부터 한곳으로 모이는 장소</a:t>
              </a:r>
            </a:p>
            <a:p>
              <a:r>
                <a:rPr lang="en-US" altLang="ko-KR" dirty="0" smtClean="0"/>
                <a:t>    - </a:t>
              </a:r>
              <a:r>
                <a:rPr lang="ko-KR" altLang="en-US" dirty="0" smtClean="0"/>
                <a:t>보통 스위치의 기능을 포함</a:t>
              </a:r>
            </a:p>
            <a:p>
              <a:r>
                <a:rPr lang="en-US" altLang="ko-KR" dirty="0" smtClean="0"/>
                <a:t>    - </a:t>
              </a:r>
              <a:r>
                <a:rPr lang="ko-KR" altLang="en-US" dirty="0" smtClean="0"/>
                <a:t>허브는 </a:t>
              </a:r>
              <a:r>
                <a:rPr lang="ko-KR" altLang="en-US" dirty="0" err="1" smtClean="0"/>
                <a:t>라우터를</a:t>
              </a:r>
              <a:r>
                <a:rPr lang="ko-KR" altLang="en-US" dirty="0" smtClean="0"/>
                <a:t> 포함할 수 있다</a:t>
              </a:r>
              <a:r>
                <a:rPr lang="en-US" altLang="ko-KR" dirty="0" smtClean="0"/>
                <a:t>.</a:t>
              </a:r>
              <a:endParaRPr lang="ko-KR" altLang="en-US" dirty="0" smtClean="0"/>
            </a:p>
            <a:p>
              <a:r>
                <a:rPr lang="en-US" altLang="ko-KR" dirty="0" smtClean="0"/>
                <a:t>    - LAN</a:t>
              </a:r>
              <a:r>
                <a:rPr lang="ko-KR" altLang="en-US" dirty="0" smtClean="0"/>
                <a:t>이 보유한 대역폭을 </a:t>
              </a:r>
              <a:r>
                <a:rPr lang="en-US" altLang="ko-KR" dirty="0" smtClean="0"/>
                <a:t>PC</a:t>
              </a:r>
              <a:r>
                <a:rPr lang="ko-KR" altLang="en-US" dirty="0" smtClean="0"/>
                <a:t>의 대수만큼 분할해서 제공</a:t>
              </a:r>
              <a:endParaRPr lang="ko-KR" altLang="en-US" dirty="0"/>
            </a:p>
          </p:txBody>
        </p:sp>
        <p:pic>
          <p:nvPicPr>
            <p:cNvPr id="10" name="Picture 5" descr="9-29_cr"/>
            <p:cNvPicPr>
              <a:picLocks noChangeAspect="1" noChangeArrowheads="1"/>
            </p:cNvPicPr>
            <p:nvPr/>
          </p:nvPicPr>
          <p:blipFill>
            <a:blip r:embed="rId2" cstate="print"/>
            <a:srcRect/>
            <a:stretch>
              <a:fillRect/>
            </a:stretch>
          </p:blipFill>
          <p:spPr bwMode="auto">
            <a:xfrm>
              <a:off x="1500166" y="4000504"/>
              <a:ext cx="5575602" cy="2071702"/>
            </a:xfrm>
            <a:prstGeom prst="rect">
              <a:avLst/>
            </a:prstGeom>
            <a:noFill/>
            <a:ln w="9525">
              <a:noFill/>
              <a:miter lim="800000"/>
              <a:headEnd/>
              <a:tailEnd/>
            </a:ln>
          </p:spPr>
        </p:pic>
      </p:grpSp>
    </p:spTree>
    <p:extLst>
      <p:ext uri="{BB962C8B-B14F-4D97-AF65-F5344CB8AC3E}">
        <p14:creationId xmlns:p14="http://schemas.microsoft.com/office/powerpoint/2010/main" val="2916588487"/>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1" name="그룹 10"/>
          <p:cNvGrpSpPr/>
          <p:nvPr/>
        </p:nvGrpSpPr>
        <p:grpSpPr>
          <a:xfrm>
            <a:off x="571472" y="857232"/>
            <a:ext cx="8143932" cy="4500594"/>
            <a:chOff x="571472" y="857232"/>
            <a:chExt cx="8143932" cy="4500594"/>
          </a:xfrm>
        </p:grpSpPr>
        <p:sp>
          <p:nvSpPr>
            <p:cNvPr id="9" name="직사각형 8"/>
            <p:cNvSpPr/>
            <p:nvPr/>
          </p:nvSpPr>
          <p:spPr>
            <a:xfrm>
              <a:off x="571472" y="857232"/>
              <a:ext cx="8143932" cy="1892826"/>
            </a:xfrm>
            <a:prstGeom prst="rect">
              <a:avLst/>
            </a:prstGeom>
          </p:spPr>
          <p:txBody>
            <a:bodyPr wrap="square">
              <a:spAutoFit/>
            </a:bodyPr>
            <a:lstStyle/>
            <a:p>
              <a:r>
                <a:rPr lang="en-US" altLang="ko-KR" dirty="0" smtClean="0">
                  <a:solidFill>
                    <a:srgbClr val="00B050"/>
                  </a:solidFill>
                  <a:latin typeface="휴먼엑스포" pitchFamily="18" charset="-127"/>
                  <a:ea typeface="휴먼엑스포" pitchFamily="18" charset="-127"/>
                </a:rPr>
                <a:t>(7) </a:t>
              </a:r>
              <a:r>
                <a:rPr lang="ko-KR" altLang="en-US" dirty="0" smtClean="0">
                  <a:solidFill>
                    <a:srgbClr val="00B050"/>
                  </a:solidFill>
                  <a:latin typeface="휴먼엑스포" pitchFamily="18" charset="-127"/>
                  <a:ea typeface="휴먼엑스포" pitchFamily="18" charset="-127"/>
                </a:rPr>
                <a:t>브리지</a:t>
              </a:r>
              <a:r>
                <a:rPr lang="en-US" altLang="ko-KR" dirty="0" smtClean="0">
                  <a:solidFill>
                    <a:srgbClr val="00B050"/>
                  </a:solidFill>
                  <a:latin typeface="휴먼엑스포" pitchFamily="18" charset="-127"/>
                  <a:ea typeface="휴먼엑스포" pitchFamily="18" charset="-127"/>
                </a:rPr>
                <a:t>(bridge)</a:t>
              </a:r>
            </a:p>
            <a:p>
              <a:endParaRPr lang="ko-KR" altLang="en-US" dirty="0" smtClean="0">
                <a:solidFill>
                  <a:srgbClr val="00B050"/>
                </a:solidFill>
                <a:latin typeface="휴먼엑스포" pitchFamily="18" charset="-127"/>
                <a:ea typeface="휴먼엑스포" pitchFamily="18" charset="-127"/>
              </a:endParaRPr>
            </a:p>
            <a:p>
              <a:r>
                <a:rPr lang="en-US" altLang="ko-KR" dirty="0" smtClean="0"/>
                <a:t>    - 2</a:t>
              </a:r>
              <a:r>
                <a:rPr lang="ko-KR" altLang="en-US" dirty="0" smtClean="0"/>
                <a:t>개의 </a:t>
              </a:r>
              <a:r>
                <a:rPr lang="en-US" altLang="ko-KR" dirty="0" smtClean="0"/>
                <a:t>LAN</a:t>
              </a:r>
              <a:r>
                <a:rPr lang="ko-KR" altLang="en-US" dirty="0" smtClean="0"/>
                <a:t>이나 또는 같은 </a:t>
              </a:r>
              <a:r>
                <a:rPr lang="en-US" altLang="ko-KR" dirty="0" smtClean="0"/>
                <a:t>LAN</a:t>
              </a:r>
              <a:r>
                <a:rPr lang="ko-KR" altLang="en-US" dirty="0" smtClean="0"/>
                <a:t>에 있는 </a:t>
              </a:r>
              <a:r>
                <a:rPr lang="en-US" altLang="ko-KR" dirty="0" smtClean="0"/>
                <a:t>2</a:t>
              </a:r>
              <a:r>
                <a:rPr lang="ko-KR" altLang="en-US" dirty="0" smtClean="0"/>
                <a:t>개의 세그먼트</a:t>
              </a:r>
              <a:r>
                <a:rPr lang="en-US" altLang="ko-KR" dirty="0" smtClean="0"/>
                <a:t>(</a:t>
              </a:r>
              <a:r>
                <a:rPr lang="ko-KR" altLang="en-US" dirty="0" smtClean="0"/>
                <a:t>컴퓨터의 집합</a:t>
              </a:r>
              <a:r>
                <a:rPr lang="en-US" altLang="ko-KR" dirty="0" smtClean="0"/>
                <a:t>)</a:t>
              </a:r>
              <a:r>
                <a:rPr lang="ko-KR" altLang="en-US" dirty="0" smtClean="0"/>
                <a:t>를</a:t>
              </a:r>
              <a:endParaRPr lang="en-US" altLang="ko-KR" dirty="0" smtClean="0"/>
            </a:p>
            <a:p>
              <a:r>
                <a:rPr lang="en-US" altLang="ko-KR" dirty="0" smtClean="0"/>
                <a:t>     </a:t>
              </a:r>
              <a:r>
                <a:rPr lang="ko-KR" altLang="en-US" dirty="0" smtClean="0"/>
                <a:t> 연결해 주는 장비</a:t>
              </a:r>
            </a:p>
            <a:p>
              <a:pPr>
                <a:lnSpc>
                  <a:spcPct val="150000"/>
                </a:lnSpc>
              </a:pPr>
              <a:r>
                <a:rPr lang="en-US" altLang="ko-KR" dirty="0" smtClean="0"/>
                <a:t>    - </a:t>
              </a:r>
              <a:r>
                <a:rPr lang="ko-KR" altLang="en-US" dirty="0" smtClean="0"/>
                <a:t>데이터를 분석하지 않고 데이터를 포함하는 </a:t>
              </a:r>
              <a:r>
                <a:rPr lang="ko-KR" altLang="en-US" dirty="0" err="1" smtClean="0"/>
                <a:t>패킷을</a:t>
              </a:r>
              <a:r>
                <a:rPr lang="ko-KR" altLang="en-US" dirty="0" smtClean="0"/>
                <a:t> 무조건 </a:t>
              </a:r>
              <a:r>
                <a:rPr lang="ko-KR" altLang="en-US" dirty="0" err="1" smtClean="0"/>
                <a:t>포워딩한다</a:t>
              </a:r>
              <a:r>
                <a:rPr lang="en-US" altLang="ko-KR" dirty="0" smtClean="0"/>
                <a:t>.</a:t>
              </a:r>
              <a:endParaRPr lang="ko-KR" altLang="en-US" dirty="0" smtClean="0"/>
            </a:p>
            <a:p>
              <a:r>
                <a:rPr lang="en-US" altLang="ko-KR" dirty="0" smtClean="0"/>
                <a:t>    - </a:t>
              </a:r>
              <a:r>
                <a:rPr lang="ko-KR" altLang="en-US" dirty="0" smtClean="0"/>
                <a:t>성격이 다른 두 개의 네트워크를 연결</a:t>
              </a:r>
              <a:endParaRPr lang="ko-KR" altLang="en-US" dirty="0"/>
            </a:p>
          </p:txBody>
        </p:sp>
        <p:pic>
          <p:nvPicPr>
            <p:cNvPr id="10" name="Picture 5" descr="9-30_cr"/>
            <p:cNvPicPr>
              <a:picLocks noChangeAspect="1" noChangeArrowheads="1"/>
            </p:cNvPicPr>
            <p:nvPr/>
          </p:nvPicPr>
          <p:blipFill>
            <a:blip r:embed="rId2" cstate="print"/>
            <a:srcRect/>
            <a:stretch>
              <a:fillRect/>
            </a:stretch>
          </p:blipFill>
          <p:spPr bwMode="auto">
            <a:xfrm>
              <a:off x="2214546" y="3429000"/>
              <a:ext cx="3840332" cy="1928826"/>
            </a:xfrm>
            <a:prstGeom prst="rect">
              <a:avLst/>
            </a:prstGeom>
            <a:noFill/>
            <a:ln w="9525">
              <a:noFill/>
              <a:miter lim="800000"/>
              <a:headEnd/>
              <a:tailEnd/>
            </a:ln>
          </p:spPr>
        </p:pic>
      </p:grpSp>
    </p:spTree>
    <p:extLst>
      <p:ext uri="{BB962C8B-B14F-4D97-AF65-F5344CB8AC3E}">
        <p14:creationId xmlns:p14="http://schemas.microsoft.com/office/powerpoint/2010/main" val="560112883"/>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1" name="그룹 10"/>
          <p:cNvGrpSpPr/>
          <p:nvPr/>
        </p:nvGrpSpPr>
        <p:grpSpPr>
          <a:xfrm>
            <a:off x="642910" y="1000108"/>
            <a:ext cx="8143932" cy="5212147"/>
            <a:chOff x="642910" y="1000108"/>
            <a:chExt cx="8143932" cy="5212147"/>
          </a:xfrm>
        </p:grpSpPr>
        <p:sp>
          <p:nvSpPr>
            <p:cNvPr id="9" name="직사각형 8"/>
            <p:cNvSpPr/>
            <p:nvPr/>
          </p:nvSpPr>
          <p:spPr>
            <a:xfrm>
              <a:off x="642910" y="1000108"/>
              <a:ext cx="8143932" cy="923330"/>
            </a:xfrm>
            <a:prstGeom prst="rect">
              <a:avLst/>
            </a:prstGeom>
          </p:spPr>
          <p:txBody>
            <a:bodyPr wrap="square">
              <a:spAutoFit/>
            </a:bodyPr>
            <a:lstStyle/>
            <a:p>
              <a:r>
                <a:rPr lang="en-US" altLang="ko-KR" dirty="0" smtClean="0"/>
                <a:t>[</a:t>
              </a:r>
              <a:r>
                <a:rPr lang="ko-KR" altLang="en-US" dirty="0" smtClean="0"/>
                <a:t>예</a:t>
              </a:r>
              <a:r>
                <a:rPr lang="en-US" altLang="ko-KR" dirty="0" smtClean="0"/>
                <a:t>] </a:t>
              </a:r>
              <a:r>
                <a:rPr lang="ko-KR" altLang="en-US" dirty="0" smtClean="0"/>
                <a:t>네트워크 장비의 기능</a:t>
              </a:r>
              <a:endParaRPr lang="en-US" altLang="ko-KR" dirty="0" smtClean="0"/>
            </a:p>
            <a:p>
              <a:endParaRPr lang="ko-KR" altLang="en-US" dirty="0" smtClean="0"/>
            </a:p>
            <a:p>
              <a:r>
                <a:rPr lang="ko-KR" altLang="en-US" dirty="0" smtClean="0"/>
                <a:t>     ①허브   ②</a:t>
              </a:r>
              <a:r>
                <a:rPr lang="ko-KR" altLang="en-US" dirty="0" err="1" smtClean="0"/>
                <a:t>리피터</a:t>
              </a:r>
              <a:r>
                <a:rPr lang="ko-KR" altLang="en-US" dirty="0" smtClean="0"/>
                <a:t>   ③</a:t>
              </a:r>
              <a:r>
                <a:rPr lang="ko-KR" altLang="en-US" dirty="0" err="1" smtClean="0"/>
                <a:t>게이트웨이</a:t>
              </a:r>
              <a:r>
                <a:rPr lang="ko-KR" altLang="en-US" dirty="0" smtClean="0"/>
                <a:t>   ④</a:t>
              </a:r>
              <a:r>
                <a:rPr lang="ko-KR" altLang="en-US" dirty="0" err="1" smtClean="0"/>
                <a:t>라우터</a:t>
              </a:r>
              <a:r>
                <a:rPr lang="ko-KR" altLang="en-US" dirty="0" smtClean="0"/>
                <a:t>   ⑤단말기</a:t>
              </a:r>
              <a:endParaRPr lang="ko-KR" altLang="en-US" dirty="0"/>
            </a:p>
          </p:txBody>
        </p:sp>
        <p:pic>
          <p:nvPicPr>
            <p:cNvPr id="10" name="Picture 5" descr="9-31_cr"/>
            <p:cNvPicPr>
              <a:picLocks noChangeAspect="1" noChangeArrowheads="1"/>
            </p:cNvPicPr>
            <p:nvPr/>
          </p:nvPicPr>
          <p:blipFill>
            <a:blip r:embed="rId2" cstate="print"/>
            <a:srcRect/>
            <a:stretch>
              <a:fillRect/>
            </a:stretch>
          </p:blipFill>
          <p:spPr bwMode="auto">
            <a:xfrm>
              <a:off x="1285852" y="2143116"/>
              <a:ext cx="6286544" cy="4069139"/>
            </a:xfrm>
            <a:prstGeom prst="rect">
              <a:avLst/>
            </a:prstGeom>
            <a:noFill/>
            <a:ln w="9525">
              <a:noFill/>
              <a:miter lim="800000"/>
              <a:headEnd/>
              <a:tailEnd/>
            </a:ln>
          </p:spPr>
        </p:pic>
      </p:grpSp>
    </p:spTree>
    <p:extLst>
      <p:ext uri="{BB962C8B-B14F-4D97-AF65-F5344CB8AC3E}">
        <p14:creationId xmlns:p14="http://schemas.microsoft.com/office/powerpoint/2010/main" val="3594479838"/>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500034" y="857232"/>
            <a:ext cx="8215370" cy="3724096"/>
          </a:xfrm>
          <a:prstGeom prst="rect">
            <a:avLst/>
          </a:prstGeom>
        </p:spPr>
        <p:txBody>
          <a:bodyPr wrap="square">
            <a:spAutoFit/>
          </a:bodyPr>
          <a:lstStyle/>
          <a:p>
            <a:r>
              <a:rPr lang="en-US" altLang="ko-KR" sz="2000" dirty="0" smtClean="0">
                <a:solidFill>
                  <a:srgbClr val="0000CC"/>
                </a:solidFill>
                <a:latin typeface="휴먼엑스포" pitchFamily="18" charset="-127"/>
                <a:ea typeface="휴먼엑스포" pitchFamily="18" charset="-127"/>
              </a:rPr>
              <a:t>8.7 </a:t>
            </a:r>
            <a:r>
              <a:rPr lang="ko-KR" altLang="en-US" sz="2000" dirty="0" smtClean="0">
                <a:solidFill>
                  <a:srgbClr val="0000CC"/>
                </a:solidFill>
                <a:latin typeface="휴먼엑스포" pitchFamily="18" charset="-127"/>
                <a:ea typeface="휴먼엑스포" pitchFamily="18" charset="-127"/>
              </a:rPr>
              <a:t>네트워크 연결회선</a:t>
            </a:r>
          </a:p>
          <a:p>
            <a:endParaRPr lang="en-US" altLang="ko-KR" dirty="0" smtClean="0"/>
          </a:p>
          <a:p>
            <a:pPr marL="342900" indent="-342900">
              <a:buAutoNum type="arabicParenBoth"/>
            </a:pPr>
            <a:r>
              <a:rPr lang="ko-KR" altLang="en-US" dirty="0" smtClean="0">
                <a:solidFill>
                  <a:srgbClr val="00B050"/>
                </a:solidFill>
                <a:latin typeface="휴먼엑스포" pitchFamily="18" charset="-127"/>
                <a:ea typeface="휴먼엑스포" pitchFamily="18" charset="-127"/>
              </a:rPr>
              <a:t>전용선</a:t>
            </a:r>
          </a:p>
          <a:p>
            <a:pPr marL="342900" indent="-342900">
              <a:lnSpc>
                <a:spcPct val="150000"/>
              </a:lnSpc>
            </a:pPr>
            <a:r>
              <a:rPr lang="en-US" altLang="ko-KR" dirty="0" smtClean="0"/>
              <a:t>    - </a:t>
            </a:r>
            <a:r>
              <a:rPr lang="ko-KR" altLang="en-US" dirty="0" smtClean="0"/>
              <a:t>별도의 독립적인 회선으로 기업 및 학교 등에서 주로 사용</a:t>
            </a:r>
          </a:p>
          <a:p>
            <a:r>
              <a:rPr lang="en-US" altLang="ko-KR" dirty="0" smtClean="0"/>
              <a:t>    - </a:t>
            </a:r>
            <a:r>
              <a:rPr lang="ko-KR" altLang="en-US" dirty="0" smtClean="0"/>
              <a:t>지원속도 </a:t>
            </a:r>
            <a:r>
              <a:rPr lang="en-US" altLang="ko-KR" dirty="0" smtClean="0"/>
              <a:t>: 56Kbps ~ T1</a:t>
            </a:r>
            <a:r>
              <a:rPr lang="ko-KR" altLang="en-US" dirty="0" smtClean="0"/>
              <a:t>급</a:t>
            </a:r>
            <a:r>
              <a:rPr lang="en-US" altLang="ko-KR" dirty="0" smtClean="0"/>
              <a:t>(1.5Mbps)</a:t>
            </a:r>
          </a:p>
          <a:p>
            <a:endParaRPr lang="ko-KR" altLang="en-US" dirty="0" smtClean="0"/>
          </a:p>
          <a:p>
            <a:r>
              <a:rPr lang="en-US" altLang="ko-KR" dirty="0" smtClean="0">
                <a:solidFill>
                  <a:srgbClr val="00B050"/>
                </a:solidFill>
                <a:latin typeface="휴먼엑스포" pitchFamily="18" charset="-127"/>
                <a:ea typeface="휴먼엑스포" pitchFamily="18" charset="-127"/>
              </a:rPr>
              <a:t>(2) ISDN (Integrated Services Digital Network)</a:t>
            </a:r>
            <a:endParaRPr lang="ko-KR" altLang="en-US" dirty="0" smtClean="0">
              <a:solidFill>
                <a:srgbClr val="00B050"/>
              </a:solidFill>
              <a:latin typeface="휴먼엑스포" pitchFamily="18" charset="-127"/>
              <a:ea typeface="휴먼엑스포" pitchFamily="18" charset="-127"/>
            </a:endParaRPr>
          </a:p>
          <a:p>
            <a:pPr>
              <a:lnSpc>
                <a:spcPct val="150000"/>
              </a:lnSpc>
            </a:pPr>
            <a:r>
              <a:rPr lang="en-US" altLang="ko-KR" dirty="0" smtClean="0"/>
              <a:t>    - </a:t>
            </a:r>
            <a:r>
              <a:rPr lang="ko-KR" altLang="en-US" dirty="0" smtClean="0"/>
              <a:t>전화와 동일한 요금으로 전용선과 동등한 품질</a:t>
            </a:r>
            <a:r>
              <a:rPr lang="en-US" altLang="ko-KR" dirty="0" smtClean="0"/>
              <a:t>(64K/128K)</a:t>
            </a:r>
            <a:r>
              <a:rPr lang="ko-KR" altLang="en-US" dirty="0" smtClean="0"/>
              <a:t>의 서비스 제공</a:t>
            </a:r>
          </a:p>
          <a:p>
            <a:pPr>
              <a:lnSpc>
                <a:spcPct val="150000"/>
              </a:lnSpc>
            </a:pPr>
            <a:r>
              <a:rPr lang="en-US" altLang="ko-KR" dirty="0" smtClean="0"/>
              <a:t>    - 1</a:t>
            </a:r>
            <a:r>
              <a:rPr lang="ko-KR" altLang="en-US" dirty="0" smtClean="0"/>
              <a:t>회선으로 </a:t>
            </a:r>
            <a:r>
              <a:rPr lang="en-US" altLang="ko-KR" dirty="0" smtClean="0"/>
              <a:t>PC</a:t>
            </a:r>
            <a:r>
              <a:rPr lang="ko-KR" altLang="en-US" dirty="0" smtClean="0"/>
              <a:t>통신과 전화 통화를 동시에 할 수 있음</a:t>
            </a:r>
          </a:p>
          <a:p>
            <a:pPr>
              <a:lnSpc>
                <a:spcPct val="150000"/>
              </a:lnSpc>
            </a:pPr>
            <a:r>
              <a:rPr lang="en-US" altLang="ko-KR" dirty="0" smtClean="0"/>
              <a:t>    - </a:t>
            </a:r>
            <a:r>
              <a:rPr lang="ko-KR" altLang="en-US" dirty="0" smtClean="0"/>
              <a:t>디지털 방식 전송이므로 데이터 손실이 거의 없음</a:t>
            </a:r>
          </a:p>
          <a:p>
            <a:r>
              <a:rPr lang="en-US" altLang="ko-KR" dirty="0" smtClean="0"/>
              <a:t>    - </a:t>
            </a:r>
            <a:r>
              <a:rPr lang="ko-KR" altLang="en-US" dirty="0" smtClean="0"/>
              <a:t>인터넷 서비스 업체 대부분 </a:t>
            </a:r>
            <a:r>
              <a:rPr lang="en-US" altLang="ko-KR" dirty="0" smtClean="0"/>
              <a:t>ISDN </a:t>
            </a:r>
            <a:r>
              <a:rPr lang="ko-KR" altLang="en-US" dirty="0" smtClean="0"/>
              <a:t>접속을 지원</a:t>
            </a:r>
            <a:endParaRPr lang="ko-KR" altLang="en-US" dirty="0"/>
          </a:p>
        </p:txBody>
      </p:sp>
    </p:spTree>
    <p:extLst>
      <p:ext uri="{BB962C8B-B14F-4D97-AF65-F5344CB8AC3E}">
        <p14:creationId xmlns:p14="http://schemas.microsoft.com/office/powerpoint/2010/main" val="2974307370"/>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직사각형 9"/>
          <p:cNvSpPr/>
          <p:nvPr/>
        </p:nvSpPr>
        <p:spPr>
          <a:xfrm>
            <a:off x="642910" y="928670"/>
            <a:ext cx="8143932" cy="3554819"/>
          </a:xfrm>
          <a:prstGeom prst="rect">
            <a:avLst/>
          </a:prstGeom>
        </p:spPr>
        <p:txBody>
          <a:bodyPr wrap="square">
            <a:spAutoFit/>
          </a:bodyPr>
          <a:lstStyle/>
          <a:p>
            <a:r>
              <a:rPr lang="en-US" altLang="ko-KR" dirty="0" smtClean="0">
                <a:solidFill>
                  <a:srgbClr val="00B050"/>
                </a:solidFill>
                <a:latin typeface="휴먼엑스포" pitchFamily="18" charset="-127"/>
                <a:ea typeface="휴먼엑스포" pitchFamily="18" charset="-127"/>
              </a:rPr>
              <a:t>(3) ADSL </a:t>
            </a:r>
            <a:r>
              <a:rPr lang="en-US" altLang="ko-KR" dirty="0" smtClean="0"/>
              <a:t>(Asymmetric Digital Subscriber Line)</a:t>
            </a:r>
            <a:endParaRPr lang="ko-KR" altLang="en-US" dirty="0" smtClean="0"/>
          </a:p>
          <a:p>
            <a:pPr>
              <a:lnSpc>
                <a:spcPct val="150000"/>
              </a:lnSpc>
            </a:pPr>
            <a:r>
              <a:rPr lang="en-US" altLang="ko-KR" dirty="0" smtClean="0"/>
              <a:t>    - </a:t>
            </a:r>
            <a:r>
              <a:rPr lang="ko-KR" altLang="en-US" dirty="0" smtClean="0"/>
              <a:t>비대칭 속도 지원</a:t>
            </a:r>
          </a:p>
          <a:p>
            <a:r>
              <a:rPr lang="ko-KR" altLang="en-US" dirty="0" smtClean="0"/>
              <a:t>    </a:t>
            </a:r>
            <a:r>
              <a:rPr lang="en-US" altLang="ko-KR" dirty="0" smtClean="0"/>
              <a:t>- </a:t>
            </a:r>
            <a:r>
              <a:rPr lang="ko-KR" altLang="en-US" dirty="0" smtClean="0"/>
              <a:t>기존 </a:t>
            </a:r>
            <a:r>
              <a:rPr lang="ko-KR" altLang="en-US" dirty="0" err="1" smtClean="0"/>
              <a:t>구리선을</a:t>
            </a:r>
            <a:r>
              <a:rPr lang="ko-KR" altLang="en-US" dirty="0" smtClean="0"/>
              <a:t> 이용하며 유동 </a:t>
            </a:r>
            <a:r>
              <a:rPr lang="en-US" altLang="ko-KR" dirty="0" smtClean="0"/>
              <a:t>IP</a:t>
            </a:r>
            <a:r>
              <a:rPr lang="ko-KR" altLang="en-US" dirty="0" smtClean="0"/>
              <a:t>를 지원</a:t>
            </a:r>
            <a:endParaRPr lang="en-US" altLang="ko-KR" dirty="0" smtClean="0"/>
          </a:p>
          <a:p>
            <a:pPr>
              <a:buFontTx/>
              <a:buChar char="-"/>
            </a:pPr>
            <a:endParaRPr lang="ko-KR" altLang="en-US" dirty="0" smtClean="0"/>
          </a:p>
          <a:p>
            <a:r>
              <a:rPr lang="en-US" altLang="ko-KR" b="1" dirty="0" smtClean="0">
                <a:solidFill>
                  <a:srgbClr val="00B050"/>
                </a:solidFill>
              </a:rPr>
              <a:t>(4) VDSL </a:t>
            </a:r>
            <a:r>
              <a:rPr lang="en-US" altLang="ko-KR" dirty="0" smtClean="0"/>
              <a:t>(Very-high-bit-rate Digital Subscriber Line)</a:t>
            </a:r>
            <a:endParaRPr lang="ko-KR" altLang="en-US" dirty="0" smtClean="0"/>
          </a:p>
          <a:p>
            <a:pPr>
              <a:lnSpc>
                <a:spcPct val="150000"/>
              </a:lnSpc>
            </a:pPr>
            <a:r>
              <a:rPr lang="en-US" altLang="ko-KR" dirty="0" smtClean="0"/>
              <a:t>    - </a:t>
            </a:r>
            <a:r>
              <a:rPr lang="ko-KR" altLang="en-US" dirty="0" smtClean="0"/>
              <a:t>실시간 비디오 또는 고화질의 동영상을 전송하기 위해 제안</a:t>
            </a:r>
          </a:p>
          <a:p>
            <a:pPr>
              <a:lnSpc>
                <a:spcPct val="150000"/>
              </a:lnSpc>
            </a:pPr>
            <a:r>
              <a:rPr lang="en-US" altLang="ko-KR" dirty="0" smtClean="0"/>
              <a:t>    - </a:t>
            </a:r>
            <a:r>
              <a:rPr lang="ko-KR" altLang="en-US" dirty="0" smtClean="0"/>
              <a:t>단</a:t>
            </a:r>
            <a:r>
              <a:rPr lang="en-US" altLang="ko-KR" dirty="0" smtClean="0"/>
              <a:t>/</a:t>
            </a:r>
            <a:r>
              <a:rPr lang="ko-KR" altLang="en-US" dirty="0" smtClean="0"/>
              <a:t>양방향에 관계없이 기존의 </a:t>
            </a:r>
            <a:r>
              <a:rPr lang="ko-KR" altLang="en-US" dirty="0" err="1" smtClean="0"/>
              <a:t>구리선을</a:t>
            </a:r>
            <a:r>
              <a:rPr lang="ko-KR" altLang="en-US" dirty="0" smtClean="0"/>
              <a:t> 활용 할 수 있다</a:t>
            </a:r>
            <a:r>
              <a:rPr lang="en-US" altLang="ko-KR" dirty="0" smtClean="0"/>
              <a:t>.</a:t>
            </a:r>
            <a:endParaRPr lang="ko-KR" altLang="en-US" dirty="0" smtClean="0"/>
          </a:p>
          <a:p>
            <a:pPr>
              <a:lnSpc>
                <a:spcPct val="150000"/>
              </a:lnSpc>
            </a:pPr>
            <a:r>
              <a:rPr lang="en-US" altLang="ko-KR" dirty="0" smtClean="0"/>
              <a:t>    - </a:t>
            </a:r>
            <a:r>
              <a:rPr lang="ko-KR" altLang="en-US" dirty="0" smtClean="0"/>
              <a:t>전송속도 </a:t>
            </a:r>
            <a:r>
              <a:rPr lang="en-US" altLang="ko-KR" dirty="0" smtClean="0"/>
              <a:t>: 10Mbps/s</a:t>
            </a:r>
            <a:endParaRPr lang="ko-KR" altLang="en-US" dirty="0" smtClean="0"/>
          </a:p>
          <a:p>
            <a:pPr>
              <a:lnSpc>
                <a:spcPct val="150000"/>
              </a:lnSpc>
            </a:pPr>
            <a:r>
              <a:rPr lang="en-US" altLang="ko-KR" dirty="0" smtClean="0"/>
              <a:t>    - </a:t>
            </a:r>
            <a:r>
              <a:rPr lang="ko-KR" altLang="en-US" dirty="0" smtClean="0"/>
              <a:t>운영거리가 </a:t>
            </a:r>
            <a:r>
              <a:rPr lang="en-US" altLang="ko-KR" dirty="0" smtClean="0"/>
              <a:t>3 ~13.7Km</a:t>
            </a:r>
            <a:r>
              <a:rPr lang="ko-KR" altLang="en-US" dirty="0" smtClean="0"/>
              <a:t>라는 한계</a:t>
            </a:r>
          </a:p>
          <a:p>
            <a:r>
              <a:rPr lang="en-US" altLang="ko-KR" dirty="0" smtClean="0"/>
              <a:t>    - </a:t>
            </a:r>
            <a:r>
              <a:rPr lang="ko-KR" altLang="en-US" dirty="0" smtClean="0"/>
              <a:t>속도의 편차가 상당히 크다</a:t>
            </a:r>
            <a:endParaRPr lang="ko-KR" altLang="en-US" dirty="0"/>
          </a:p>
        </p:txBody>
      </p:sp>
    </p:spTree>
    <p:extLst>
      <p:ext uri="{BB962C8B-B14F-4D97-AF65-F5344CB8AC3E}">
        <p14:creationId xmlns:p14="http://schemas.microsoft.com/office/powerpoint/2010/main" val="1951054143"/>
      </p:ext>
    </p:extLst>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642910" y="928670"/>
            <a:ext cx="7786742" cy="1615827"/>
          </a:xfrm>
          <a:prstGeom prst="rect">
            <a:avLst/>
          </a:prstGeom>
        </p:spPr>
        <p:txBody>
          <a:bodyPr wrap="square">
            <a:spAutoFit/>
          </a:bodyPr>
          <a:lstStyle/>
          <a:p>
            <a:r>
              <a:rPr lang="en-US" altLang="ko-KR" dirty="0" smtClean="0">
                <a:solidFill>
                  <a:srgbClr val="00B050"/>
                </a:solidFill>
                <a:latin typeface="휴먼엑스포" pitchFamily="18" charset="-127"/>
                <a:ea typeface="휴먼엑스포" pitchFamily="18" charset="-127"/>
              </a:rPr>
              <a:t>(5) </a:t>
            </a:r>
            <a:r>
              <a:rPr lang="ko-KR" altLang="en-US" dirty="0" smtClean="0">
                <a:solidFill>
                  <a:srgbClr val="00B050"/>
                </a:solidFill>
                <a:latin typeface="휴먼엑스포" pitchFamily="18" charset="-127"/>
                <a:ea typeface="휴먼엑스포" pitchFamily="18" charset="-127"/>
              </a:rPr>
              <a:t>케이블 모뎀</a:t>
            </a:r>
            <a:r>
              <a:rPr lang="en-US" altLang="ko-KR" dirty="0" smtClean="0">
                <a:solidFill>
                  <a:srgbClr val="00B050"/>
                </a:solidFill>
                <a:latin typeface="휴먼엑스포" pitchFamily="18" charset="-127"/>
                <a:ea typeface="휴먼엑스포" pitchFamily="18" charset="-127"/>
              </a:rPr>
              <a:t>(Cable Modem)</a:t>
            </a:r>
            <a:endParaRPr lang="ko-KR" altLang="en-US" dirty="0" smtClean="0">
              <a:solidFill>
                <a:srgbClr val="00B050"/>
              </a:solidFill>
              <a:latin typeface="휴먼엑스포" pitchFamily="18" charset="-127"/>
              <a:ea typeface="휴먼엑스포" pitchFamily="18" charset="-127"/>
            </a:endParaRPr>
          </a:p>
          <a:p>
            <a:pPr>
              <a:lnSpc>
                <a:spcPct val="150000"/>
              </a:lnSpc>
            </a:pPr>
            <a:r>
              <a:rPr lang="en-US" altLang="ko-KR" dirty="0" smtClean="0"/>
              <a:t>    - </a:t>
            </a:r>
            <a:r>
              <a:rPr lang="ko-KR" altLang="en-US" dirty="0" smtClean="0"/>
              <a:t>케이블 </a:t>
            </a:r>
            <a:r>
              <a:rPr lang="en-US" altLang="ko-KR" dirty="0" smtClean="0"/>
              <a:t>TV</a:t>
            </a:r>
            <a:r>
              <a:rPr lang="ko-KR" altLang="en-US" dirty="0" smtClean="0"/>
              <a:t>의 라인을 사용하여 유동 </a:t>
            </a:r>
            <a:r>
              <a:rPr lang="en-US" altLang="ko-KR" dirty="0" smtClean="0"/>
              <a:t>IP</a:t>
            </a:r>
            <a:r>
              <a:rPr lang="ko-KR" altLang="en-US" dirty="0" smtClean="0"/>
              <a:t>를 사용한다</a:t>
            </a:r>
            <a:r>
              <a:rPr lang="en-US" altLang="ko-KR" dirty="0" smtClean="0"/>
              <a:t>.</a:t>
            </a:r>
            <a:endParaRPr lang="ko-KR" altLang="en-US" dirty="0" smtClean="0"/>
          </a:p>
          <a:p>
            <a:pPr>
              <a:lnSpc>
                <a:spcPct val="150000"/>
              </a:lnSpc>
            </a:pPr>
            <a:r>
              <a:rPr lang="en-US" altLang="ko-KR" dirty="0" smtClean="0"/>
              <a:t>    - </a:t>
            </a:r>
            <a:r>
              <a:rPr lang="ko-KR" altLang="en-US" dirty="0" err="1" smtClean="0"/>
              <a:t>접속자</a:t>
            </a:r>
            <a:r>
              <a:rPr lang="ko-KR" altLang="en-US" dirty="0" smtClean="0"/>
              <a:t> 수가 많으면 속도가 저하됨</a:t>
            </a:r>
          </a:p>
          <a:p>
            <a:pPr>
              <a:lnSpc>
                <a:spcPct val="150000"/>
              </a:lnSpc>
            </a:pPr>
            <a:r>
              <a:rPr lang="en-US" altLang="ko-KR" dirty="0" smtClean="0"/>
              <a:t>    - </a:t>
            </a:r>
            <a:r>
              <a:rPr lang="ko-KR" altLang="en-US" dirty="0" smtClean="0"/>
              <a:t>다운로드 시 속도는 거의 </a:t>
            </a:r>
            <a:r>
              <a:rPr lang="en-US" altLang="ko-KR" dirty="0" smtClean="0"/>
              <a:t>T1</a:t>
            </a:r>
            <a:r>
              <a:rPr lang="ko-KR" altLang="en-US" dirty="0" smtClean="0"/>
              <a:t>급</a:t>
            </a:r>
            <a:endParaRPr lang="ko-KR" altLang="en-US" dirty="0"/>
          </a:p>
        </p:txBody>
      </p:sp>
      <p:pic>
        <p:nvPicPr>
          <p:cNvPr id="10" name="Picture 5" descr="9-34_cr"/>
          <p:cNvPicPr>
            <a:picLocks noChangeAspect="1" noChangeArrowheads="1"/>
          </p:cNvPicPr>
          <p:nvPr/>
        </p:nvPicPr>
        <p:blipFill>
          <a:blip r:embed="rId2" cstate="print"/>
          <a:srcRect/>
          <a:stretch>
            <a:fillRect/>
          </a:stretch>
        </p:blipFill>
        <p:spPr bwMode="auto">
          <a:xfrm>
            <a:off x="1285852" y="2643182"/>
            <a:ext cx="5761037" cy="3335338"/>
          </a:xfrm>
          <a:prstGeom prst="rect">
            <a:avLst/>
          </a:prstGeom>
          <a:noFill/>
          <a:ln w="9525">
            <a:noFill/>
            <a:miter lim="800000"/>
            <a:headEnd/>
            <a:tailEnd/>
          </a:ln>
        </p:spPr>
      </p:pic>
    </p:spTree>
    <p:extLst>
      <p:ext uri="{BB962C8B-B14F-4D97-AF65-F5344CB8AC3E}">
        <p14:creationId xmlns:p14="http://schemas.microsoft.com/office/powerpoint/2010/main" val="2287356232"/>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857224" y="1071546"/>
            <a:ext cx="7643866" cy="1615827"/>
          </a:xfrm>
          <a:prstGeom prst="rect">
            <a:avLst/>
          </a:prstGeom>
        </p:spPr>
        <p:txBody>
          <a:bodyPr wrap="square">
            <a:spAutoFit/>
          </a:bodyPr>
          <a:lstStyle/>
          <a:p>
            <a:r>
              <a:rPr lang="en-US" altLang="ko-KR" dirty="0" smtClean="0">
                <a:solidFill>
                  <a:srgbClr val="00B050"/>
                </a:solidFill>
                <a:latin typeface="휴먼엑스포" pitchFamily="18" charset="-127"/>
                <a:ea typeface="휴먼엑스포" pitchFamily="18" charset="-127"/>
              </a:rPr>
              <a:t>(6) </a:t>
            </a:r>
            <a:r>
              <a:rPr lang="ko-KR" altLang="en-US" dirty="0" smtClean="0">
                <a:solidFill>
                  <a:srgbClr val="00B050"/>
                </a:solidFill>
                <a:latin typeface="휴먼엑스포" pitchFamily="18" charset="-127"/>
                <a:ea typeface="휴먼엑스포" pitchFamily="18" charset="-127"/>
              </a:rPr>
              <a:t>전력선을 이용한 통신 기법</a:t>
            </a:r>
            <a:r>
              <a:rPr lang="en-US" altLang="ko-KR" dirty="0" smtClean="0"/>
              <a:t>(Power line)</a:t>
            </a:r>
            <a:endParaRPr lang="ko-KR" altLang="en-US" dirty="0" smtClean="0"/>
          </a:p>
          <a:p>
            <a:pPr>
              <a:lnSpc>
                <a:spcPct val="150000"/>
              </a:lnSpc>
            </a:pPr>
            <a:r>
              <a:rPr lang="en-US" altLang="ko-KR" dirty="0" smtClean="0"/>
              <a:t>    - </a:t>
            </a:r>
            <a:r>
              <a:rPr lang="ko-KR" altLang="en-US" dirty="0" smtClean="0"/>
              <a:t>기존의 전력선을 그대로 활용</a:t>
            </a:r>
          </a:p>
          <a:p>
            <a:pPr>
              <a:lnSpc>
                <a:spcPct val="150000"/>
              </a:lnSpc>
            </a:pPr>
            <a:r>
              <a:rPr lang="en-US" altLang="ko-KR" dirty="0" smtClean="0"/>
              <a:t>    - </a:t>
            </a:r>
            <a:r>
              <a:rPr lang="ko-KR" altLang="en-US" dirty="0" smtClean="0"/>
              <a:t>아직 상용화되지 못함</a:t>
            </a:r>
          </a:p>
          <a:p>
            <a:pPr>
              <a:lnSpc>
                <a:spcPct val="150000"/>
              </a:lnSpc>
            </a:pPr>
            <a:r>
              <a:rPr lang="en-US" altLang="ko-KR" dirty="0" smtClean="0"/>
              <a:t>    - </a:t>
            </a:r>
            <a:r>
              <a:rPr lang="ko-KR" altLang="en-US" dirty="0" smtClean="0"/>
              <a:t>현재까지 개발된 전송속도 </a:t>
            </a:r>
            <a:r>
              <a:rPr lang="en-US" altLang="ko-KR" dirty="0" smtClean="0"/>
              <a:t>: 1Mbps ~ 5Mbps</a:t>
            </a:r>
            <a:endParaRPr lang="ko-KR" altLang="en-US" dirty="0"/>
          </a:p>
        </p:txBody>
      </p:sp>
    </p:spTree>
    <p:extLst>
      <p:ext uri="{BB962C8B-B14F-4D97-AF65-F5344CB8AC3E}">
        <p14:creationId xmlns:p14="http://schemas.microsoft.com/office/powerpoint/2010/main" val="3135870577"/>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1" name="그룹 10"/>
          <p:cNvGrpSpPr/>
          <p:nvPr/>
        </p:nvGrpSpPr>
        <p:grpSpPr>
          <a:xfrm>
            <a:off x="500034" y="928670"/>
            <a:ext cx="8358246" cy="5466940"/>
            <a:chOff x="500034" y="928670"/>
            <a:chExt cx="8358246" cy="5466940"/>
          </a:xfrm>
        </p:grpSpPr>
        <p:sp>
          <p:nvSpPr>
            <p:cNvPr id="9" name="직사각형 8"/>
            <p:cNvSpPr/>
            <p:nvPr/>
          </p:nvSpPr>
          <p:spPr>
            <a:xfrm>
              <a:off x="500034" y="928670"/>
              <a:ext cx="8358246" cy="369332"/>
            </a:xfrm>
            <a:prstGeom prst="rect">
              <a:avLst/>
            </a:prstGeom>
          </p:spPr>
          <p:txBody>
            <a:bodyPr wrap="square">
              <a:spAutoFit/>
            </a:bodyPr>
            <a:lstStyle/>
            <a:p>
              <a:r>
                <a:rPr lang="en-US" altLang="ko-KR" dirty="0" smtClean="0"/>
                <a:t>[</a:t>
              </a:r>
              <a:r>
                <a:rPr lang="ko-KR" altLang="en-US" dirty="0" smtClean="0"/>
                <a:t>부록</a:t>
              </a:r>
              <a:r>
                <a:rPr lang="en-US" altLang="ko-KR" dirty="0" smtClean="0"/>
                <a:t>] </a:t>
              </a:r>
              <a:r>
                <a:rPr lang="ko-KR" altLang="en-US" dirty="0" smtClean="0"/>
                <a:t>우리나라 </a:t>
              </a:r>
              <a:r>
                <a:rPr lang="ko-KR" altLang="en-US" dirty="0" err="1" smtClean="0"/>
                <a:t>인터넷망의</a:t>
              </a:r>
              <a:r>
                <a:rPr lang="ko-KR" altLang="en-US" dirty="0" smtClean="0"/>
                <a:t> 발전 </a:t>
              </a:r>
              <a:r>
                <a:rPr lang="en-US" altLang="ko-KR" dirty="0" smtClean="0"/>
                <a:t>/ </a:t>
              </a:r>
              <a:r>
                <a:rPr lang="ko-KR" altLang="en-US" dirty="0" smtClean="0"/>
                <a:t>한국인터넷 진흥원 제공</a:t>
              </a:r>
              <a:endParaRPr lang="ko-KR" altLang="en-US" dirty="0"/>
            </a:p>
          </p:txBody>
        </p:sp>
        <p:pic>
          <p:nvPicPr>
            <p:cNvPr id="10" name="Picture 11" descr="sub03_img"/>
            <p:cNvPicPr>
              <a:picLocks noChangeAspect="1" noChangeArrowheads="1"/>
            </p:cNvPicPr>
            <p:nvPr/>
          </p:nvPicPr>
          <p:blipFill>
            <a:blip r:embed="rId2" cstate="print"/>
            <a:srcRect/>
            <a:stretch>
              <a:fillRect/>
            </a:stretch>
          </p:blipFill>
          <p:spPr bwMode="auto">
            <a:xfrm>
              <a:off x="1142976" y="1571612"/>
              <a:ext cx="6000792" cy="4823998"/>
            </a:xfrm>
            <a:prstGeom prst="rect">
              <a:avLst/>
            </a:prstGeom>
            <a:noFill/>
            <a:ln w="9525">
              <a:noFill/>
              <a:miter lim="800000"/>
              <a:headEnd/>
              <a:tailEnd/>
            </a:ln>
          </p:spPr>
        </p:pic>
      </p:grpSp>
    </p:spTree>
    <p:extLst>
      <p:ext uri="{BB962C8B-B14F-4D97-AF65-F5344CB8AC3E}">
        <p14:creationId xmlns:p14="http://schemas.microsoft.com/office/powerpoint/2010/main" val="1185445755"/>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021478"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noChangeArrowheads="1"/>
          </p:cNvPicPr>
          <p:nvPr/>
        </p:nvPicPr>
        <p:blipFill>
          <a:blip r:embed="rId2" cstate="print"/>
          <a:srcRect/>
          <a:stretch>
            <a:fillRect/>
          </a:stretch>
        </p:blipFill>
        <p:spPr bwMode="auto">
          <a:xfrm>
            <a:off x="107504" y="116632"/>
            <a:ext cx="1079500" cy="288925"/>
          </a:xfrm>
          <a:prstGeom prst="rect">
            <a:avLst/>
          </a:prstGeom>
          <a:noFill/>
          <a:ln w="9525">
            <a:noFill/>
            <a:miter lim="800000"/>
            <a:headEnd/>
            <a:tailEnd/>
          </a:ln>
        </p:spPr>
      </p:pic>
      <p:sp>
        <p:nvSpPr>
          <p:cNvPr id="10" name="직사각형 9"/>
          <p:cNvSpPr/>
          <p:nvPr/>
        </p:nvSpPr>
        <p:spPr>
          <a:xfrm>
            <a:off x="251520" y="620688"/>
            <a:ext cx="8496944" cy="5247590"/>
          </a:xfrm>
          <a:prstGeom prst="rect">
            <a:avLst/>
          </a:prstGeom>
        </p:spPr>
        <p:txBody>
          <a:bodyPr wrap="square">
            <a:spAutoFit/>
          </a:bodyPr>
          <a:lstStyle/>
          <a:p>
            <a:r>
              <a:rPr lang="en-US" altLang="ko-KR" sz="2000" dirty="0">
                <a:solidFill>
                  <a:srgbClr val="0000FF"/>
                </a:solidFill>
                <a:latin typeface="휴먼엑스포" pitchFamily="18" charset="-127"/>
                <a:ea typeface="휴먼엑스포" pitchFamily="18" charset="-127"/>
              </a:rPr>
              <a:t>4.6 Programming Language Paradigm </a:t>
            </a:r>
          </a:p>
          <a:p>
            <a:endParaRPr lang="ko-KR" altLang="en-US" dirty="0"/>
          </a:p>
          <a:p>
            <a:pPr>
              <a:lnSpc>
                <a:spcPct val="150000"/>
              </a:lnSpc>
            </a:pPr>
            <a:r>
              <a:rPr lang="ko-KR" altLang="en-US" dirty="0"/>
              <a:t>    </a:t>
            </a:r>
            <a:r>
              <a:rPr lang="en-US" altLang="ko-KR" dirty="0"/>
              <a:t>(1) </a:t>
            </a:r>
            <a:r>
              <a:rPr lang="ko-KR" altLang="en-US" b="1" dirty="0">
                <a:solidFill>
                  <a:srgbClr val="7030A0"/>
                </a:solidFill>
              </a:rPr>
              <a:t>명령형 프로그래밍</a:t>
            </a:r>
            <a:r>
              <a:rPr lang="en-US" altLang="ko-KR" dirty="0"/>
              <a:t>(imperative language) : </a:t>
            </a:r>
            <a:r>
              <a:rPr lang="ko-KR" altLang="en-US" dirty="0"/>
              <a:t>변수에 값을 기억 </a:t>
            </a:r>
            <a:r>
              <a:rPr lang="ko-KR" altLang="en-US" dirty="0" smtClean="0"/>
              <a:t>시켜서</a:t>
            </a:r>
            <a:endParaRPr lang="en-US" altLang="ko-KR" dirty="0" smtClean="0"/>
          </a:p>
          <a:p>
            <a:pPr>
              <a:lnSpc>
                <a:spcPct val="150000"/>
              </a:lnSpc>
            </a:pPr>
            <a:r>
              <a:rPr lang="en-US" altLang="ko-KR" dirty="0"/>
              <a:t> </a:t>
            </a:r>
            <a:r>
              <a:rPr lang="en-US" altLang="ko-KR" dirty="0" smtClean="0"/>
              <a:t>        </a:t>
            </a:r>
            <a:r>
              <a:rPr lang="ko-KR" altLang="en-US" dirty="0" smtClean="0"/>
              <a:t>처리하는 </a:t>
            </a:r>
            <a:r>
              <a:rPr lang="ko-KR" altLang="en-US" dirty="0"/>
              <a:t>언어 </a:t>
            </a:r>
            <a:r>
              <a:rPr lang="ko-KR" altLang="en-US" dirty="0" smtClean="0"/>
              <a:t> 예</a:t>
            </a:r>
            <a:r>
              <a:rPr lang="en-US" altLang="ko-KR" dirty="0"/>
              <a:t>) FORTARN, COBOL, PASCAL, C, </a:t>
            </a:r>
            <a:r>
              <a:rPr lang="en-US" altLang="ko-KR" dirty="0" err="1"/>
              <a:t>Ada</a:t>
            </a:r>
            <a:r>
              <a:rPr lang="en-US" altLang="ko-KR" dirty="0"/>
              <a:t> </a:t>
            </a:r>
            <a:r>
              <a:rPr lang="ko-KR" altLang="en-US" dirty="0" smtClean="0"/>
              <a:t>등</a:t>
            </a:r>
            <a:endParaRPr lang="en-US" altLang="ko-KR" dirty="0" smtClean="0"/>
          </a:p>
          <a:p>
            <a:pPr>
              <a:lnSpc>
                <a:spcPct val="200000"/>
              </a:lnSpc>
            </a:pPr>
            <a:r>
              <a:rPr lang="ko-KR" altLang="en-US" dirty="0" smtClean="0"/>
              <a:t> </a:t>
            </a:r>
            <a:r>
              <a:rPr lang="ko-KR" altLang="en-US" dirty="0"/>
              <a:t>    </a:t>
            </a:r>
            <a:r>
              <a:rPr lang="en-US" altLang="ko-KR" dirty="0"/>
              <a:t>(2) </a:t>
            </a:r>
            <a:r>
              <a:rPr lang="ko-KR" altLang="en-US" b="1" dirty="0">
                <a:solidFill>
                  <a:srgbClr val="7030A0"/>
                </a:solidFill>
              </a:rPr>
              <a:t>객체 지향 프로그래밍</a:t>
            </a:r>
            <a:r>
              <a:rPr lang="en-US" altLang="ko-KR" dirty="0"/>
              <a:t>(object-oriented programming) : </a:t>
            </a:r>
            <a:r>
              <a:rPr lang="ko-KR" altLang="en-US" dirty="0"/>
              <a:t>자료</a:t>
            </a:r>
            <a:r>
              <a:rPr lang="en-US" altLang="ko-KR" dirty="0"/>
              <a:t>(data)</a:t>
            </a:r>
            <a:r>
              <a:rPr lang="ko-KR" altLang="en-US" dirty="0" smtClean="0"/>
              <a:t>와</a:t>
            </a:r>
            <a:endParaRPr lang="en-US" altLang="ko-KR" dirty="0" smtClean="0"/>
          </a:p>
          <a:p>
            <a:pPr>
              <a:lnSpc>
                <a:spcPct val="150000"/>
              </a:lnSpc>
            </a:pPr>
            <a:r>
              <a:rPr lang="en-US" altLang="ko-KR" dirty="0"/>
              <a:t> </a:t>
            </a:r>
            <a:r>
              <a:rPr lang="en-US" altLang="ko-KR" dirty="0" smtClean="0"/>
              <a:t>       </a:t>
            </a:r>
            <a:r>
              <a:rPr lang="ko-KR" altLang="en-US" dirty="0" smtClean="0"/>
              <a:t> </a:t>
            </a:r>
            <a:r>
              <a:rPr lang="ko-KR" altLang="en-US" dirty="0"/>
              <a:t>그 </a:t>
            </a:r>
            <a:r>
              <a:rPr lang="ko-KR" altLang="en-US" dirty="0" smtClean="0"/>
              <a:t>자료에 대한 </a:t>
            </a:r>
            <a:r>
              <a:rPr lang="ko-KR" altLang="en-US" dirty="0"/>
              <a:t>연산</a:t>
            </a:r>
            <a:r>
              <a:rPr lang="en-US" altLang="ko-KR" dirty="0"/>
              <a:t>(operation)</a:t>
            </a:r>
            <a:r>
              <a:rPr lang="ko-KR" altLang="en-US" dirty="0"/>
              <a:t>을 함께 정의한 객체</a:t>
            </a:r>
            <a:r>
              <a:rPr lang="en-US" altLang="ko-KR" dirty="0"/>
              <a:t>(object)</a:t>
            </a:r>
            <a:r>
              <a:rPr lang="ko-KR" altLang="en-US" dirty="0"/>
              <a:t>를 </a:t>
            </a:r>
            <a:r>
              <a:rPr lang="ko-KR" altLang="en-US" dirty="0" smtClean="0"/>
              <a:t>기본으로</a:t>
            </a:r>
            <a:endParaRPr lang="en-US" altLang="ko-KR" dirty="0" smtClean="0"/>
          </a:p>
          <a:p>
            <a:pPr>
              <a:lnSpc>
                <a:spcPct val="150000"/>
              </a:lnSpc>
            </a:pPr>
            <a:r>
              <a:rPr lang="en-US" altLang="ko-KR" dirty="0"/>
              <a:t> </a:t>
            </a:r>
            <a:r>
              <a:rPr lang="en-US" altLang="ko-KR" dirty="0" smtClean="0"/>
              <a:t>       </a:t>
            </a:r>
            <a:r>
              <a:rPr lang="ko-KR" altLang="en-US" dirty="0" smtClean="0"/>
              <a:t> </a:t>
            </a:r>
            <a:r>
              <a:rPr lang="ko-KR" altLang="en-US" dirty="0"/>
              <a:t>처리하는 언어 </a:t>
            </a:r>
          </a:p>
          <a:p>
            <a:pPr>
              <a:lnSpc>
                <a:spcPct val="150000"/>
              </a:lnSpc>
            </a:pPr>
            <a:r>
              <a:rPr lang="ko-KR" altLang="en-US" dirty="0"/>
              <a:t>        </a:t>
            </a:r>
            <a:r>
              <a:rPr lang="ko-KR" altLang="en-US" dirty="0" smtClean="0"/>
              <a:t> 예</a:t>
            </a:r>
            <a:r>
              <a:rPr lang="en-US" altLang="ko-KR" dirty="0"/>
              <a:t>) Smalltalk-80, Eiffel, C</a:t>
            </a:r>
            <a:r>
              <a:rPr lang="en-US" altLang="ko-KR" dirty="0" smtClean="0"/>
              <a:t>++</a:t>
            </a:r>
          </a:p>
          <a:p>
            <a:pPr>
              <a:lnSpc>
                <a:spcPct val="200000"/>
              </a:lnSpc>
            </a:pPr>
            <a:r>
              <a:rPr lang="ko-KR" altLang="en-US" dirty="0" smtClean="0"/>
              <a:t> </a:t>
            </a:r>
            <a:r>
              <a:rPr lang="ko-KR" altLang="en-US" dirty="0"/>
              <a:t>    </a:t>
            </a:r>
            <a:r>
              <a:rPr lang="en-US" altLang="ko-KR" dirty="0"/>
              <a:t>(3) </a:t>
            </a:r>
            <a:r>
              <a:rPr lang="ko-KR" altLang="en-US" b="1" dirty="0">
                <a:solidFill>
                  <a:srgbClr val="7030A0"/>
                </a:solidFill>
              </a:rPr>
              <a:t>함수형 프로그래밍</a:t>
            </a:r>
            <a:r>
              <a:rPr lang="en-US" altLang="ko-KR" dirty="0"/>
              <a:t>(functional programming) : </a:t>
            </a:r>
            <a:r>
              <a:rPr lang="ko-KR" altLang="en-US" dirty="0"/>
              <a:t>작업의 수행을 </a:t>
            </a:r>
            <a:r>
              <a:rPr lang="ko-KR" altLang="en-US" dirty="0" smtClean="0"/>
              <a:t>함수를</a:t>
            </a:r>
            <a:endParaRPr lang="en-US" altLang="ko-KR" dirty="0" smtClean="0"/>
          </a:p>
          <a:p>
            <a:pPr>
              <a:lnSpc>
                <a:spcPct val="150000"/>
              </a:lnSpc>
            </a:pPr>
            <a:r>
              <a:rPr lang="en-US" altLang="ko-KR" dirty="0"/>
              <a:t> </a:t>
            </a:r>
            <a:r>
              <a:rPr lang="en-US" altLang="ko-KR" dirty="0" smtClean="0"/>
              <a:t>       </a:t>
            </a:r>
            <a:r>
              <a:rPr lang="ko-KR" altLang="en-US" dirty="0" smtClean="0"/>
              <a:t> 적용하여 처리하는 언어  예</a:t>
            </a:r>
            <a:r>
              <a:rPr lang="en-US" altLang="ko-KR" dirty="0"/>
              <a:t>) </a:t>
            </a:r>
            <a:r>
              <a:rPr lang="en-US" altLang="ko-KR" dirty="0" smtClean="0"/>
              <a:t>LISP</a:t>
            </a:r>
          </a:p>
          <a:p>
            <a:pPr>
              <a:lnSpc>
                <a:spcPct val="200000"/>
              </a:lnSpc>
            </a:pPr>
            <a:r>
              <a:rPr lang="ko-KR" altLang="en-US" dirty="0" smtClean="0"/>
              <a:t> </a:t>
            </a:r>
            <a:r>
              <a:rPr lang="ko-KR" altLang="en-US" dirty="0"/>
              <a:t> </a:t>
            </a:r>
            <a:r>
              <a:rPr lang="ko-KR" altLang="en-US" dirty="0" smtClean="0"/>
              <a:t> </a:t>
            </a:r>
            <a:r>
              <a:rPr lang="ko-KR" altLang="en-US" dirty="0"/>
              <a:t>  </a:t>
            </a:r>
            <a:r>
              <a:rPr lang="en-US" altLang="ko-KR" dirty="0"/>
              <a:t>(4) </a:t>
            </a:r>
            <a:r>
              <a:rPr lang="ko-KR" altLang="en-US" b="1" dirty="0">
                <a:solidFill>
                  <a:srgbClr val="7030A0"/>
                </a:solidFill>
              </a:rPr>
              <a:t>논리형 </a:t>
            </a:r>
            <a:r>
              <a:rPr lang="ko-KR" altLang="en-US" b="1" dirty="0" smtClean="0">
                <a:solidFill>
                  <a:srgbClr val="7030A0"/>
                </a:solidFill>
              </a:rPr>
              <a:t>프로그래밍</a:t>
            </a:r>
            <a:r>
              <a:rPr lang="en-US" altLang="ko-KR" dirty="0"/>
              <a:t>(logic programming) : </a:t>
            </a:r>
            <a:r>
              <a:rPr lang="ko-KR" altLang="en-US" dirty="0" smtClean="0"/>
              <a:t>논리식을 이용하여 문제를</a:t>
            </a:r>
            <a:endParaRPr lang="en-US" altLang="ko-KR" dirty="0" smtClean="0"/>
          </a:p>
          <a:p>
            <a:pPr>
              <a:lnSpc>
                <a:spcPct val="150000"/>
              </a:lnSpc>
            </a:pPr>
            <a:r>
              <a:rPr lang="en-US" altLang="ko-KR" dirty="0"/>
              <a:t> </a:t>
            </a:r>
            <a:r>
              <a:rPr lang="en-US" altLang="ko-KR" dirty="0" smtClean="0"/>
              <a:t>       </a:t>
            </a:r>
            <a:r>
              <a:rPr lang="ko-KR" altLang="en-US" dirty="0" smtClean="0"/>
              <a:t> 해결하는 언어  예</a:t>
            </a:r>
            <a:r>
              <a:rPr lang="en-US" altLang="ko-KR" dirty="0"/>
              <a:t>) Prolog</a:t>
            </a:r>
            <a:r>
              <a:rPr lang="ko-KR" altLang="en-US" dirty="0"/>
              <a:t> </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91872"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23528" y="764704"/>
            <a:ext cx="1584176" cy="369332"/>
          </a:xfrm>
          <a:prstGeom prst="rect">
            <a:avLst/>
          </a:prstGeom>
          <a:noFill/>
        </p:spPr>
        <p:txBody>
          <a:bodyPr wrap="square" rtlCol="0">
            <a:spAutoFit/>
          </a:bodyPr>
          <a:lstStyle/>
          <a:p>
            <a:r>
              <a:rPr lang="en-US" altLang="ko-KR" dirty="0" smtClean="0">
                <a:solidFill>
                  <a:srgbClr val="7030A0"/>
                </a:solidFill>
                <a:latin typeface="휴먼엑스포" pitchFamily="18" charset="-127"/>
                <a:ea typeface="휴먼엑스포" pitchFamily="18" charset="-127"/>
              </a:rPr>
              <a:t>2013</a:t>
            </a:r>
            <a:r>
              <a:rPr lang="ko-KR" altLang="en-US" dirty="0" smtClean="0">
                <a:solidFill>
                  <a:srgbClr val="7030A0"/>
                </a:solidFill>
                <a:latin typeface="휴먼엑스포" pitchFamily="18" charset="-127"/>
                <a:ea typeface="휴먼엑스포" pitchFamily="18" charset="-127"/>
              </a:rPr>
              <a:t>년 </a:t>
            </a:r>
            <a:r>
              <a:rPr lang="en-US" altLang="ko-KR" dirty="0" smtClean="0">
                <a:solidFill>
                  <a:srgbClr val="7030A0"/>
                </a:solidFill>
                <a:latin typeface="휴먼엑스포" pitchFamily="18" charset="-127"/>
                <a:ea typeface="휴먼엑스포" pitchFamily="18" charset="-127"/>
              </a:rPr>
              <a:t>12</a:t>
            </a:r>
            <a:r>
              <a:rPr lang="ko-KR" altLang="en-US" dirty="0" smtClean="0">
                <a:solidFill>
                  <a:srgbClr val="7030A0"/>
                </a:solidFill>
                <a:latin typeface="휴먼엑스포" pitchFamily="18" charset="-127"/>
                <a:ea typeface="휴먼엑스포" pitchFamily="18" charset="-127"/>
              </a:rPr>
              <a:t>월</a:t>
            </a:r>
            <a:endParaRPr lang="ko-KR" altLang="en-US" dirty="0">
              <a:solidFill>
                <a:srgbClr val="7030A0"/>
              </a:solidFill>
              <a:latin typeface="휴먼엑스포" pitchFamily="18" charset="-127"/>
              <a:ea typeface="휴먼엑스포" pitchFamily="18" charset="-127"/>
            </a:endParaRPr>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0340" y="1134036"/>
            <a:ext cx="8188124" cy="5079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6353441"/>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84368" y="120053"/>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13" name="그림 12" descr="SAM_8624.JPG"/>
          <p:cNvPicPr>
            <a:picLocks noChangeAspect="1"/>
          </p:cNvPicPr>
          <p:nvPr/>
        </p:nvPicPr>
        <p:blipFill>
          <a:blip r:embed="rId2" cstate="print"/>
          <a:stretch>
            <a:fillRect/>
          </a:stretch>
        </p:blipFill>
        <p:spPr>
          <a:xfrm>
            <a:off x="755576" y="980728"/>
            <a:ext cx="6768751" cy="4184319"/>
          </a:xfrm>
          <a:prstGeom prst="ellipse">
            <a:avLst/>
          </a:prstGeom>
          <a:ln>
            <a:noFill/>
          </a:ln>
          <a:effectLst>
            <a:softEdge rad="112500"/>
          </a:effectLst>
        </p:spPr>
      </p:pic>
      <p:sp>
        <p:nvSpPr>
          <p:cNvPr id="9" name="TextBox 8"/>
          <p:cNvSpPr txBox="1"/>
          <p:nvPr/>
        </p:nvSpPr>
        <p:spPr>
          <a:xfrm>
            <a:off x="3563888" y="4509120"/>
            <a:ext cx="4896544" cy="1877437"/>
          </a:xfrm>
          <a:prstGeom prst="rect">
            <a:avLst/>
          </a:prstGeom>
          <a:noFill/>
        </p:spPr>
        <p:txBody>
          <a:bodyPr wrap="square" rtlCol="0">
            <a:spAutoFit/>
          </a:bodyPr>
          <a:lstStyle/>
          <a:p>
            <a:r>
              <a:rPr lang="ko-KR" altLang="en-US" sz="4400" dirty="0" smtClean="0">
                <a:solidFill>
                  <a:srgbClr val="7030A0"/>
                </a:solidFill>
                <a:latin typeface="휴먼엑스포" pitchFamily="18" charset="-127"/>
                <a:ea typeface="휴먼엑스포" pitchFamily="18" charset="-127"/>
              </a:rPr>
              <a:t>끝</a:t>
            </a:r>
            <a:endParaRPr lang="en-US" altLang="ko-KR" sz="4400" dirty="0" smtClean="0">
              <a:solidFill>
                <a:srgbClr val="7030A0"/>
              </a:solidFill>
              <a:latin typeface="휴먼엑스포" pitchFamily="18" charset="-127"/>
              <a:ea typeface="휴먼엑스포" pitchFamily="18" charset="-127"/>
            </a:endParaRPr>
          </a:p>
          <a:p>
            <a:endParaRPr lang="en-US" altLang="ko-KR" dirty="0" smtClean="0"/>
          </a:p>
          <a:p>
            <a:r>
              <a:rPr lang="ko-KR" altLang="en-US" dirty="0" smtClean="0">
                <a:solidFill>
                  <a:srgbClr val="00B0F0"/>
                </a:solidFill>
                <a:latin typeface="휴먼옛체" pitchFamily="18" charset="-127"/>
                <a:ea typeface="휴먼옛체" pitchFamily="18" charset="-127"/>
              </a:rPr>
              <a:t>그 동안 수고 많았습니다</a:t>
            </a:r>
            <a:r>
              <a:rPr lang="en-US" altLang="ko-KR" dirty="0" smtClean="0">
                <a:solidFill>
                  <a:srgbClr val="00B0F0"/>
                </a:solidFill>
                <a:latin typeface="휴먼옛체" pitchFamily="18" charset="-127"/>
                <a:ea typeface="휴먼옛체" pitchFamily="18" charset="-127"/>
              </a:rPr>
              <a:t>.</a:t>
            </a:r>
          </a:p>
          <a:p>
            <a:r>
              <a:rPr lang="ko-KR" altLang="en-US" dirty="0" smtClean="0">
                <a:solidFill>
                  <a:srgbClr val="00B0F0"/>
                </a:solidFill>
                <a:latin typeface="휴먼옛체" pitchFamily="18" charset="-127"/>
                <a:ea typeface="휴먼옛체" pitchFamily="18" charset="-127"/>
              </a:rPr>
              <a:t>여름방학 보람되게 보내고</a:t>
            </a:r>
            <a:endParaRPr lang="en-US" altLang="ko-KR" dirty="0" smtClean="0">
              <a:solidFill>
                <a:srgbClr val="00B0F0"/>
              </a:solidFill>
              <a:latin typeface="휴먼옛체" pitchFamily="18" charset="-127"/>
              <a:ea typeface="휴먼옛체" pitchFamily="18" charset="-127"/>
            </a:endParaRPr>
          </a:p>
          <a:p>
            <a:r>
              <a:rPr lang="ko-KR" altLang="en-US" dirty="0" smtClean="0">
                <a:solidFill>
                  <a:srgbClr val="00B0F0"/>
                </a:solidFill>
                <a:latin typeface="휴먼옛체" pitchFamily="18" charset="-127"/>
                <a:ea typeface="휴먼옛체" pitchFamily="18" charset="-127"/>
              </a:rPr>
              <a:t>모두에게 행운이 깃들기를 바라며</a:t>
            </a:r>
            <a:r>
              <a:rPr lang="en-US" altLang="ko-KR" dirty="0" smtClean="0">
                <a:solidFill>
                  <a:srgbClr val="00B0F0"/>
                </a:solidFill>
                <a:latin typeface="휴먼옛체" pitchFamily="18" charset="-127"/>
                <a:ea typeface="휴먼옛체" pitchFamily="18" charset="-127"/>
              </a:rPr>
              <a:t>…</a:t>
            </a:r>
            <a:endParaRPr lang="ko-KR" altLang="en-US" dirty="0">
              <a:solidFill>
                <a:srgbClr val="00B0F0"/>
              </a:solidFill>
              <a:latin typeface="휴먼옛체" pitchFamily="18" charset="-127"/>
              <a:ea typeface="휴먼옛체" pitchFamily="18" charset="-127"/>
            </a:endParaRPr>
          </a:p>
        </p:txBody>
      </p:sp>
    </p:spTree>
    <p:extLst>
      <p:ext uri="{BB962C8B-B14F-4D97-AF65-F5344CB8AC3E}">
        <p14:creationId xmlns:p14="http://schemas.microsoft.com/office/powerpoint/2010/main" val="371390790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020491"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noChangeArrowheads="1"/>
          </p:cNvPicPr>
          <p:nvPr/>
        </p:nvPicPr>
        <p:blipFill>
          <a:blip r:embed="rId2" cstate="print"/>
          <a:srcRect/>
          <a:stretch>
            <a:fillRect/>
          </a:stretch>
        </p:blipFill>
        <p:spPr bwMode="auto">
          <a:xfrm>
            <a:off x="107504" y="116632"/>
            <a:ext cx="1079500" cy="288925"/>
          </a:xfrm>
          <a:prstGeom prst="rect">
            <a:avLst/>
          </a:prstGeom>
          <a:noFill/>
          <a:ln w="9525">
            <a:noFill/>
            <a:miter lim="800000"/>
            <a:headEnd/>
            <a:tailEnd/>
          </a:ln>
        </p:spPr>
      </p:pic>
      <p:sp>
        <p:nvSpPr>
          <p:cNvPr id="10" name="직사각형 9"/>
          <p:cNvSpPr/>
          <p:nvPr/>
        </p:nvSpPr>
        <p:spPr>
          <a:xfrm>
            <a:off x="251520" y="620688"/>
            <a:ext cx="8640960" cy="2723823"/>
          </a:xfrm>
          <a:prstGeom prst="rect">
            <a:avLst/>
          </a:prstGeom>
        </p:spPr>
        <p:txBody>
          <a:bodyPr wrap="square">
            <a:spAutoFit/>
          </a:bodyPr>
          <a:lstStyle/>
          <a:p>
            <a:pPr>
              <a:lnSpc>
                <a:spcPct val="150000"/>
              </a:lnSpc>
            </a:pPr>
            <a:r>
              <a:rPr lang="ko-KR" altLang="en-US" dirty="0"/>
              <a:t>    </a:t>
            </a:r>
            <a:r>
              <a:rPr lang="en-US" altLang="ko-KR" dirty="0"/>
              <a:t>[Note</a:t>
            </a:r>
            <a:r>
              <a:rPr lang="en-US" altLang="ko-KR" dirty="0" smtClean="0"/>
              <a:t>]</a:t>
            </a:r>
          </a:p>
          <a:p>
            <a:pPr>
              <a:lnSpc>
                <a:spcPct val="150000"/>
              </a:lnSpc>
            </a:pPr>
            <a:r>
              <a:rPr lang="en-US" altLang="ko-KR" dirty="0"/>
              <a:t> </a:t>
            </a:r>
            <a:r>
              <a:rPr lang="en-US" altLang="ko-KR" dirty="0" smtClean="0"/>
              <a:t>       </a:t>
            </a:r>
            <a:r>
              <a:rPr lang="en-US" altLang="ko-KR" dirty="0"/>
              <a:t>1. </a:t>
            </a:r>
            <a:r>
              <a:rPr lang="ko-KR" altLang="en-US" b="1" dirty="0">
                <a:solidFill>
                  <a:srgbClr val="7030A0"/>
                </a:solidFill>
              </a:rPr>
              <a:t>시각 프로그래밍</a:t>
            </a:r>
            <a:r>
              <a:rPr lang="en-US" altLang="ko-KR" dirty="0"/>
              <a:t>(visual programming) : </a:t>
            </a:r>
            <a:r>
              <a:rPr lang="ko-KR" altLang="en-US" dirty="0"/>
              <a:t>프로그래밍 언어에 </a:t>
            </a:r>
            <a:r>
              <a:rPr lang="en-US" altLang="ko-KR" dirty="0" smtClean="0"/>
              <a:t>Graphical</a:t>
            </a:r>
          </a:p>
          <a:p>
            <a:pPr>
              <a:lnSpc>
                <a:spcPct val="150000"/>
              </a:lnSpc>
            </a:pPr>
            <a:r>
              <a:rPr lang="en-US" altLang="ko-KR" dirty="0"/>
              <a:t> </a:t>
            </a:r>
            <a:r>
              <a:rPr lang="en-US" altLang="ko-KR" dirty="0" smtClean="0"/>
              <a:t>             User Interface </a:t>
            </a:r>
            <a:r>
              <a:rPr lang="ko-KR" altLang="en-US" dirty="0"/>
              <a:t>병합 </a:t>
            </a:r>
          </a:p>
          <a:p>
            <a:pPr>
              <a:lnSpc>
                <a:spcPct val="150000"/>
              </a:lnSpc>
            </a:pPr>
            <a:r>
              <a:rPr lang="ko-KR" altLang="en-US" dirty="0"/>
              <a:t>               예</a:t>
            </a:r>
            <a:r>
              <a:rPr lang="en-US" altLang="ko-KR" dirty="0"/>
              <a:t>) Visual Basic, Visual C, Visual C++, Delphi</a:t>
            </a:r>
            <a:r>
              <a:rPr lang="ko-KR" altLang="en-US" dirty="0"/>
              <a:t> </a:t>
            </a:r>
          </a:p>
          <a:p>
            <a:pPr>
              <a:lnSpc>
                <a:spcPct val="200000"/>
              </a:lnSpc>
            </a:pPr>
            <a:r>
              <a:rPr lang="ko-KR" altLang="en-US" dirty="0"/>
              <a:t>        </a:t>
            </a:r>
            <a:r>
              <a:rPr lang="en-US" altLang="ko-KR" dirty="0" smtClean="0"/>
              <a:t>2</a:t>
            </a:r>
            <a:r>
              <a:rPr lang="en-US" altLang="ko-KR" dirty="0"/>
              <a:t>. </a:t>
            </a:r>
            <a:r>
              <a:rPr lang="ko-KR" altLang="en-US" b="1" dirty="0">
                <a:solidFill>
                  <a:srgbClr val="7030A0"/>
                </a:solidFill>
              </a:rPr>
              <a:t>병렬 프로그래밍</a:t>
            </a:r>
            <a:r>
              <a:rPr lang="en-US" altLang="ko-KR" dirty="0"/>
              <a:t>(parallel programming) : 2</a:t>
            </a:r>
            <a:r>
              <a:rPr lang="ko-KR" altLang="en-US" dirty="0"/>
              <a:t>개 이상의 연산을 동시에 실행 </a:t>
            </a:r>
          </a:p>
          <a:p>
            <a:pPr>
              <a:lnSpc>
                <a:spcPct val="150000"/>
              </a:lnSpc>
            </a:pPr>
            <a:r>
              <a:rPr lang="ko-KR" altLang="en-US" dirty="0"/>
              <a:t>               예</a:t>
            </a:r>
            <a:r>
              <a:rPr lang="en-US" altLang="ko-KR" dirty="0"/>
              <a:t>) Concurrent Pascal</a:t>
            </a:r>
            <a:r>
              <a:rPr lang="ko-KR" altLang="en-US" dirty="0"/>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91872" y="109793"/>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251520" y="620688"/>
            <a:ext cx="8784976" cy="5786199"/>
          </a:xfrm>
          <a:prstGeom prst="rect">
            <a:avLst/>
          </a:prstGeom>
        </p:spPr>
        <p:txBody>
          <a:bodyPr wrap="square">
            <a:spAutoFit/>
          </a:bodyPr>
          <a:lstStyle/>
          <a:p>
            <a:r>
              <a:rPr lang="ko-KR" altLang="en-US" sz="2800" dirty="0">
                <a:solidFill>
                  <a:srgbClr val="0000FF"/>
                </a:solidFill>
                <a:latin typeface="휴먼엑스포" pitchFamily="18" charset="-127"/>
                <a:ea typeface="휴먼엑스포" pitchFamily="18" charset="-127"/>
              </a:rPr>
              <a:t>제 </a:t>
            </a:r>
            <a:r>
              <a:rPr lang="en-US" altLang="ko-KR" sz="2800" dirty="0">
                <a:solidFill>
                  <a:srgbClr val="0000FF"/>
                </a:solidFill>
                <a:latin typeface="휴먼엑스포" pitchFamily="18" charset="-127"/>
                <a:ea typeface="휴먼엑스포" pitchFamily="18" charset="-127"/>
              </a:rPr>
              <a:t>5 </a:t>
            </a:r>
            <a:r>
              <a:rPr lang="ko-KR" altLang="en-US" sz="2800" dirty="0">
                <a:solidFill>
                  <a:srgbClr val="0000FF"/>
                </a:solidFill>
                <a:latin typeface="휴먼엑스포" pitchFamily="18" charset="-127"/>
                <a:ea typeface="휴먼엑스포" pitchFamily="18" charset="-127"/>
              </a:rPr>
              <a:t>장 프로그램과 소프트웨어 </a:t>
            </a:r>
          </a:p>
          <a:p>
            <a:endParaRPr lang="ko-KR" altLang="en-US" dirty="0"/>
          </a:p>
          <a:p>
            <a:r>
              <a:rPr lang="en-US" altLang="ko-KR" sz="2000" dirty="0">
                <a:solidFill>
                  <a:srgbClr val="00B050"/>
                </a:solidFill>
                <a:latin typeface="휴먼엑스포" pitchFamily="18" charset="-127"/>
                <a:ea typeface="휴먼엑스포" pitchFamily="18" charset="-127"/>
              </a:rPr>
              <a:t>5.1 </a:t>
            </a:r>
            <a:r>
              <a:rPr lang="ko-KR" altLang="en-US" sz="2000" dirty="0">
                <a:solidFill>
                  <a:srgbClr val="00B050"/>
                </a:solidFill>
                <a:latin typeface="휴먼엑스포" pitchFamily="18" charset="-127"/>
                <a:ea typeface="휴먼엑스포" pitchFamily="18" charset="-127"/>
              </a:rPr>
              <a:t>프로그램의 구조 </a:t>
            </a:r>
          </a:p>
          <a:p>
            <a:endParaRPr lang="ko-KR" altLang="en-US" dirty="0"/>
          </a:p>
          <a:p>
            <a:r>
              <a:rPr lang="ko-KR" altLang="en-US" dirty="0"/>
              <a:t>        </a:t>
            </a:r>
            <a:r>
              <a:rPr lang="en-US" altLang="ko-KR" dirty="0"/>
              <a:t>a main program + subprograms</a:t>
            </a:r>
            <a:r>
              <a:rPr lang="ko-KR" altLang="en-US" dirty="0"/>
              <a:t> </a:t>
            </a:r>
          </a:p>
          <a:p>
            <a:endParaRPr lang="ko-KR" altLang="en-US" dirty="0"/>
          </a:p>
          <a:p>
            <a:pPr marL="342900" indent="-342900">
              <a:buAutoNum type="arabicParenBoth"/>
            </a:pPr>
            <a:r>
              <a:rPr lang="ko-KR" altLang="en-US" dirty="0" err="1" smtClean="0">
                <a:solidFill>
                  <a:srgbClr val="C00000"/>
                </a:solidFill>
                <a:latin typeface="휴먼엑스포" pitchFamily="18" charset="-127"/>
                <a:ea typeface="휴먼엑스포" pitchFamily="18" charset="-127"/>
              </a:rPr>
              <a:t>선언부</a:t>
            </a:r>
            <a:r>
              <a:rPr lang="en-US" altLang="ko-KR" dirty="0">
                <a:solidFill>
                  <a:srgbClr val="C00000"/>
                </a:solidFill>
                <a:latin typeface="휴먼엑스포" pitchFamily="18" charset="-127"/>
                <a:ea typeface="휴먼엑스포" pitchFamily="18" charset="-127"/>
              </a:rPr>
              <a:t>(declaration part)</a:t>
            </a:r>
            <a:r>
              <a:rPr lang="ko-KR" altLang="en-US" dirty="0">
                <a:solidFill>
                  <a:srgbClr val="C00000"/>
                </a:solidFill>
                <a:latin typeface="휴먼엑스포" pitchFamily="18" charset="-127"/>
                <a:ea typeface="휴먼엑스포" pitchFamily="18" charset="-127"/>
              </a:rPr>
              <a:t> </a:t>
            </a:r>
          </a:p>
          <a:p>
            <a:pPr marL="342900" indent="-342900">
              <a:buAutoNum type="arabicParenBoth"/>
            </a:pPr>
            <a:endParaRPr lang="ko-KR" altLang="en-US" dirty="0"/>
          </a:p>
          <a:p>
            <a:pPr>
              <a:lnSpc>
                <a:spcPct val="150000"/>
              </a:lnSpc>
            </a:pPr>
            <a:r>
              <a:rPr lang="ko-KR" altLang="en-US" dirty="0"/>
              <a:t>    ▶ 프로그램에서 사용할 </a:t>
            </a:r>
            <a:r>
              <a:rPr lang="en-US" altLang="ko-KR" dirty="0"/>
              <a:t>data</a:t>
            </a:r>
            <a:r>
              <a:rPr lang="ko-KR" altLang="en-US" dirty="0"/>
              <a:t>를 실행 전에 선언</a:t>
            </a:r>
            <a:r>
              <a:rPr lang="en-US" altLang="ko-KR" dirty="0"/>
              <a:t>(</a:t>
            </a:r>
            <a:r>
              <a:rPr lang="ko-KR" altLang="en-US" dirty="0"/>
              <a:t>정의</a:t>
            </a:r>
            <a:r>
              <a:rPr lang="en-US" altLang="ko-KR" dirty="0"/>
              <a:t>)</a:t>
            </a:r>
            <a:r>
              <a:rPr lang="ko-KR" altLang="en-US" dirty="0"/>
              <a:t> </a:t>
            </a:r>
          </a:p>
          <a:p>
            <a:pPr>
              <a:lnSpc>
                <a:spcPct val="150000"/>
              </a:lnSpc>
            </a:pPr>
            <a:r>
              <a:rPr lang="ko-KR" altLang="en-US" dirty="0"/>
              <a:t>    ▶ 프로그램 작성에 필요한 자료의 형태</a:t>
            </a:r>
            <a:r>
              <a:rPr lang="en-US" altLang="ko-KR" dirty="0"/>
              <a:t>(type)</a:t>
            </a:r>
            <a:r>
              <a:rPr lang="ko-KR" altLang="en-US" dirty="0"/>
              <a:t>와 구조 정의 </a:t>
            </a:r>
          </a:p>
          <a:p>
            <a:pPr>
              <a:lnSpc>
                <a:spcPct val="150000"/>
              </a:lnSpc>
            </a:pPr>
            <a:r>
              <a:rPr lang="ko-KR" altLang="en-US" dirty="0"/>
              <a:t>       ⇒ 필요한 기억장소 배정 </a:t>
            </a:r>
          </a:p>
          <a:p>
            <a:pPr>
              <a:lnSpc>
                <a:spcPct val="150000"/>
              </a:lnSpc>
            </a:pPr>
            <a:r>
              <a:rPr lang="ko-KR" altLang="en-US" dirty="0"/>
              <a:t>    ▶ 사용 전에 반드시 </a:t>
            </a:r>
            <a:r>
              <a:rPr lang="ko-KR" altLang="en-US" dirty="0" err="1"/>
              <a:t>선언해야하는</a:t>
            </a:r>
            <a:r>
              <a:rPr lang="ko-KR" altLang="en-US" dirty="0"/>
              <a:t> 언어 </a:t>
            </a:r>
            <a:r>
              <a:rPr lang="en-US" altLang="ko-KR" dirty="0"/>
              <a:t>: COBOL, Pascal, C, C++ </a:t>
            </a:r>
            <a:r>
              <a:rPr lang="ko-KR" altLang="en-US" dirty="0"/>
              <a:t>등 </a:t>
            </a:r>
          </a:p>
          <a:p>
            <a:pPr>
              <a:lnSpc>
                <a:spcPct val="150000"/>
              </a:lnSpc>
            </a:pPr>
            <a:r>
              <a:rPr lang="ko-KR" altLang="en-US" dirty="0"/>
              <a:t>       생략이 가능한 언어 </a:t>
            </a:r>
            <a:r>
              <a:rPr lang="en-US" altLang="ko-KR" dirty="0"/>
              <a:t>: FORTRAN, PL/I </a:t>
            </a:r>
            <a:r>
              <a:rPr lang="ko-KR" altLang="en-US" dirty="0"/>
              <a:t>등 </a:t>
            </a:r>
          </a:p>
          <a:p>
            <a:pPr>
              <a:lnSpc>
                <a:spcPct val="150000"/>
              </a:lnSpc>
            </a:pPr>
            <a:r>
              <a:rPr lang="ko-KR" altLang="en-US" dirty="0"/>
              <a:t>    ▶ </a:t>
            </a:r>
            <a:r>
              <a:rPr lang="ko-KR" altLang="en-US" dirty="0" err="1"/>
              <a:t>자료형</a:t>
            </a:r>
            <a:r>
              <a:rPr lang="en-US" altLang="ko-KR" dirty="0"/>
              <a:t>(data type)</a:t>
            </a:r>
            <a:r>
              <a:rPr lang="ko-KR" altLang="en-US" dirty="0"/>
              <a:t>의 종류 </a:t>
            </a:r>
          </a:p>
          <a:p>
            <a:pPr>
              <a:lnSpc>
                <a:spcPct val="150000"/>
              </a:lnSpc>
            </a:pPr>
            <a:r>
              <a:rPr lang="ko-KR" altLang="en-US" dirty="0"/>
              <a:t>        </a:t>
            </a:r>
            <a:r>
              <a:rPr lang="en-US" altLang="ko-KR" dirty="0"/>
              <a:t>- </a:t>
            </a:r>
            <a:r>
              <a:rPr lang="ko-KR" altLang="en-US" dirty="0"/>
              <a:t>기본형</a:t>
            </a:r>
            <a:r>
              <a:rPr lang="en-US" altLang="ko-KR" dirty="0"/>
              <a:t>(elementary data type) : integer, real, character, </a:t>
            </a:r>
            <a:r>
              <a:rPr lang="en-US" altLang="ko-KR" dirty="0" err="1"/>
              <a:t>boolean</a:t>
            </a:r>
            <a:r>
              <a:rPr lang="ko-KR" altLang="en-US" dirty="0"/>
              <a:t> </a:t>
            </a:r>
          </a:p>
          <a:p>
            <a:pPr>
              <a:lnSpc>
                <a:spcPct val="150000"/>
              </a:lnSpc>
            </a:pPr>
            <a:r>
              <a:rPr lang="ko-KR" altLang="en-US" dirty="0"/>
              <a:t>        </a:t>
            </a:r>
            <a:r>
              <a:rPr lang="en-US" altLang="ko-KR" dirty="0"/>
              <a:t>- </a:t>
            </a:r>
            <a:r>
              <a:rPr lang="ko-KR" altLang="en-US" dirty="0" err="1"/>
              <a:t>구조형</a:t>
            </a:r>
            <a:r>
              <a:rPr lang="en-US" altLang="ko-KR" dirty="0"/>
              <a:t>(structured data type) : array, record(</a:t>
            </a:r>
            <a:r>
              <a:rPr lang="en-US" altLang="ko-KR" dirty="0" err="1"/>
              <a:t>struct</a:t>
            </a:r>
            <a:r>
              <a:rPr lang="en-US" altLang="ko-KR" dirty="0"/>
              <a:t>), set, pointer</a:t>
            </a:r>
            <a:r>
              <a:rPr lang="ko-KR" altLang="en-US" dirty="0"/>
              <a:t> </a:t>
            </a:r>
          </a:p>
        </p:txBody>
      </p:sp>
    </p:spTree>
    <p:extLst>
      <p:ext uri="{BB962C8B-B14F-4D97-AF65-F5344CB8AC3E}">
        <p14:creationId xmlns:p14="http://schemas.microsoft.com/office/powerpoint/2010/main" val="3775705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91872" y="100915"/>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323528" y="764704"/>
            <a:ext cx="8496944" cy="5493812"/>
          </a:xfrm>
          <a:prstGeom prst="rect">
            <a:avLst/>
          </a:prstGeom>
        </p:spPr>
        <p:txBody>
          <a:bodyPr wrap="square">
            <a:spAutoFit/>
          </a:bodyPr>
          <a:lstStyle/>
          <a:p>
            <a:r>
              <a:rPr lang="en-US" altLang="ko-KR" dirty="0" smtClean="0">
                <a:solidFill>
                  <a:srgbClr val="C00000"/>
                </a:solidFill>
                <a:latin typeface="휴먼엑스포" pitchFamily="18" charset="-127"/>
                <a:ea typeface="휴먼엑스포" pitchFamily="18" charset="-127"/>
              </a:rPr>
              <a:t>(2) </a:t>
            </a:r>
            <a:r>
              <a:rPr lang="ko-KR" altLang="en-US" dirty="0" err="1" smtClean="0">
                <a:solidFill>
                  <a:srgbClr val="C00000"/>
                </a:solidFill>
                <a:latin typeface="휴먼엑스포" pitchFamily="18" charset="-127"/>
                <a:ea typeface="휴먼엑스포" pitchFamily="18" charset="-127"/>
              </a:rPr>
              <a:t>실행부</a:t>
            </a:r>
            <a:r>
              <a:rPr lang="en-US" altLang="ko-KR" dirty="0" smtClean="0">
                <a:solidFill>
                  <a:srgbClr val="C00000"/>
                </a:solidFill>
                <a:latin typeface="휴먼엑스포" pitchFamily="18" charset="-127"/>
                <a:ea typeface="휴먼엑스포" pitchFamily="18" charset="-127"/>
              </a:rPr>
              <a:t>(execution part) </a:t>
            </a:r>
            <a:r>
              <a:rPr lang="en-US" altLang="ko-KR" dirty="0" smtClean="0"/>
              <a:t>: </a:t>
            </a:r>
            <a:r>
              <a:rPr lang="ko-KR" altLang="en-US" dirty="0" smtClean="0"/>
              <a:t>명령을 실행하는 부분 </a:t>
            </a:r>
          </a:p>
          <a:p>
            <a:r>
              <a:rPr lang="ko-KR" altLang="en-US" dirty="0" smtClean="0"/>
              <a:t/>
            </a:r>
            <a:br>
              <a:rPr lang="ko-KR" altLang="en-US" dirty="0" smtClean="0"/>
            </a:br>
            <a:r>
              <a:rPr lang="ko-KR" altLang="en-US" dirty="0" smtClean="0"/>
              <a:t>    ▶ 명령문의 유형 </a:t>
            </a:r>
          </a:p>
          <a:p>
            <a:pPr>
              <a:lnSpc>
                <a:spcPct val="150000"/>
              </a:lnSpc>
            </a:pPr>
            <a:r>
              <a:rPr lang="ko-KR" altLang="en-US" dirty="0" smtClean="0"/>
              <a:t>        </a:t>
            </a:r>
            <a:r>
              <a:rPr lang="ko-KR" altLang="en-US" b="1" dirty="0" smtClean="0">
                <a:solidFill>
                  <a:srgbClr val="0070C0"/>
                </a:solidFill>
              </a:rPr>
              <a:t>① </a:t>
            </a:r>
            <a:r>
              <a:rPr lang="ko-KR" altLang="en-US" b="1" dirty="0" err="1" smtClean="0">
                <a:solidFill>
                  <a:srgbClr val="0070C0"/>
                </a:solidFill>
              </a:rPr>
              <a:t>치환문</a:t>
            </a:r>
            <a:r>
              <a:rPr lang="en-US" altLang="ko-KR" dirty="0" smtClean="0"/>
              <a:t>(assignment statement, </a:t>
            </a:r>
            <a:r>
              <a:rPr lang="ko-KR" altLang="en-US" dirty="0" smtClean="0"/>
              <a:t>지정문</a:t>
            </a:r>
            <a:r>
              <a:rPr lang="en-US" altLang="ko-KR" dirty="0" smtClean="0"/>
              <a:t>, </a:t>
            </a:r>
            <a:r>
              <a:rPr lang="ko-KR" altLang="en-US" dirty="0" smtClean="0"/>
              <a:t>배정문</a:t>
            </a:r>
            <a:r>
              <a:rPr lang="en-US" altLang="ko-KR" dirty="0" smtClean="0"/>
              <a:t>) </a:t>
            </a:r>
          </a:p>
          <a:p>
            <a:r>
              <a:rPr lang="en-US" altLang="ko-KR" dirty="0" smtClean="0"/>
              <a:t>             • </a:t>
            </a:r>
            <a:r>
              <a:rPr lang="ko-KR" altLang="en-US" dirty="0" smtClean="0"/>
              <a:t>변수 </a:t>
            </a:r>
            <a:r>
              <a:rPr lang="en-US" altLang="ko-KR" dirty="0" smtClean="0"/>
              <a:t>= </a:t>
            </a:r>
            <a:r>
              <a:rPr lang="ko-KR" altLang="en-US" dirty="0" smtClean="0"/>
              <a:t>수식</a:t>
            </a:r>
          </a:p>
          <a:p>
            <a:r>
              <a:rPr lang="ko-KR" altLang="en-US" dirty="0" smtClean="0"/>
              <a:t>                      ⇒ 수식에서 계산된 값을 변수에 대입 </a:t>
            </a:r>
          </a:p>
          <a:p>
            <a:r>
              <a:rPr lang="ko-KR" altLang="en-US" dirty="0" smtClean="0"/>
              <a:t>                      </a:t>
            </a:r>
            <a:r>
              <a:rPr lang="en-US" altLang="ko-KR" dirty="0" smtClean="0"/>
              <a:t>[Note] </a:t>
            </a:r>
            <a:r>
              <a:rPr lang="ko-KR" altLang="en-US" dirty="0" smtClean="0"/>
              <a:t>혼합형 수식과 </a:t>
            </a:r>
            <a:r>
              <a:rPr lang="ko-KR" altLang="en-US" dirty="0" err="1" smtClean="0"/>
              <a:t>자료형의</a:t>
            </a:r>
            <a:r>
              <a:rPr lang="ko-KR" altLang="en-US" dirty="0" smtClean="0"/>
              <a:t> 변환 </a:t>
            </a:r>
          </a:p>
          <a:p>
            <a:r>
              <a:rPr lang="ko-KR" altLang="en-US" dirty="0" smtClean="0"/>
              <a:t>            </a:t>
            </a:r>
            <a:r>
              <a:rPr lang="en-US" altLang="ko-KR" dirty="0" smtClean="0"/>
              <a:t> • </a:t>
            </a:r>
            <a:r>
              <a:rPr lang="ko-KR" altLang="en-US" dirty="0" smtClean="0"/>
              <a:t>수식</a:t>
            </a:r>
            <a:r>
              <a:rPr lang="en-US" altLang="ko-KR" dirty="0" smtClean="0"/>
              <a:t>(expression) : variable ⊕ constant ⊕ operator ⊕ function call </a:t>
            </a:r>
          </a:p>
          <a:p>
            <a:r>
              <a:rPr lang="en-US" altLang="ko-KR" dirty="0" smtClean="0"/>
              <a:t>                      [Note] arithmetic expression, logical expression </a:t>
            </a:r>
          </a:p>
          <a:p>
            <a:pPr>
              <a:lnSpc>
                <a:spcPct val="150000"/>
              </a:lnSpc>
            </a:pPr>
            <a:r>
              <a:rPr lang="ko-KR" altLang="en-US" dirty="0" smtClean="0"/>
              <a:t>        </a:t>
            </a:r>
            <a:r>
              <a:rPr lang="ko-KR" altLang="en-US" b="1" dirty="0" smtClean="0">
                <a:solidFill>
                  <a:srgbClr val="0070C0"/>
                </a:solidFill>
              </a:rPr>
              <a:t>② </a:t>
            </a:r>
            <a:r>
              <a:rPr lang="ko-KR" altLang="en-US" b="1" dirty="0" err="1" smtClean="0">
                <a:solidFill>
                  <a:srgbClr val="0070C0"/>
                </a:solidFill>
              </a:rPr>
              <a:t>제어문</a:t>
            </a:r>
            <a:r>
              <a:rPr lang="en-US" altLang="ko-KR" dirty="0" smtClean="0"/>
              <a:t>(control statement) </a:t>
            </a:r>
          </a:p>
          <a:p>
            <a:r>
              <a:rPr lang="en-US" altLang="ko-KR" dirty="0" smtClean="0"/>
              <a:t>           </a:t>
            </a:r>
            <a:r>
              <a:rPr lang="ko-KR" altLang="en-US" dirty="0" smtClean="0"/>
              <a:t>주기억장치에 적재된 프로그램은 명령어들이 적재된 순서로 처리되게</a:t>
            </a:r>
            <a:endParaRPr lang="en-US" altLang="ko-KR" dirty="0" smtClean="0"/>
          </a:p>
          <a:p>
            <a:r>
              <a:rPr lang="en-US" altLang="ko-KR" dirty="0" smtClean="0"/>
              <a:t>          </a:t>
            </a:r>
            <a:r>
              <a:rPr lang="ko-KR" altLang="en-US" dirty="0" smtClean="0"/>
              <a:t> 되어 있으나 </a:t>
            </a:r>
            <a:r>
              <a:rPr lang="ko-KR" altLang="en-US" dirty="0" err="1" smtClean="0"/>
              <a:t>제어문을</a:t>
            </a:r>
            <a:r>
              <a:rPr lang="ko-KR" altLang="en-US" dirty="0" smtClean="0"/>
              <a:t> 두어 그 순서를 변경 </a:t>
            </a:r>
          </a:p>
          <a:p>
            <a:r>
              <a:rPr lang="ko-KR" altLang="en-US" dirty="0" smtClean="0"/>
              <a:t>             </a:t>
            </a:r>
            <a:r>
              <a:rPr lang="en-US" altLang="ko-KR" dirty="0" smtClean="0"/>
              <a:t> • </a:t>
            </a:r>
            <a:r>
              <a:rPr lang="ko-KR" altLang="en-US" dirty="0" err="1" smtClean="0"/>
              <a:t>조건문</a:t>
            </a:r>
            <a:r>
              <a:rPr lang="ko-KR" altLang="en-US" dirty="0" smtClean="0"/>
              <a:t> </a:t>
            </a:r>
            <a:r>
              <a:rPr lang="en-US" altLang="ko-KR" dirty="0" smtClean="0"/>
              <a:t>: if statement, if-then-else statement, </a:t>
            </a:r>
          </a:p>
          <a:p>
            <a:r>
              <a:rPr lang="en-US" altLang="ko-KR" dirty="0" smtClean="0"/>
              <a:t>                           case(switch) statement </a:t>
            </a:r>
          </a:p>
          <a:p>
            <a:r>
              <a:rPr lang="en-US" altLang="ko-KR" dirty="0" smtClean="0"/>
              <a:t>              • </a:t>
            </a:r>
            <a:r>
              <a:rPr lang="ko-KR" altLang="en-US" dirty="0" err="1" smtClean="0"/>
              <a:t>반복문</a:t>
            </a:r>
            <a:r>
              <a:rPr lang="ko-KR" altLang="en-US" dirty="0" smtClean="0"/>
              <a:t> </a:t>
            </a:r>
            <a:r>
              <a:rPr lang="en-US" altLang="ko-KR" dirty="0" smtClean="0"/>
              <a:t>: for statement, while statement, </a:t>
            </a:r>
          </a:p>
          <a:p>
            <a:r>
              <a:rPr lang="en-US" altLang="ko-KR" dirty="0" smtClean="0"/>
              <a:t>                           repeat-until(do-while) statement </a:t>
            </a:r>
          </a:p>
          <a:p>
            <a:r>
              <a:rPr lang="en-US" altLang="ko-KR" dirty="0" smtClean="0"/>
              <a:t>              • </a:t>
            </a:r>
            <a:r>
              <a:rPr lang="ko-KR" altLang="en-US" dirty="0" err="1" smtClean="0"/>
              <a:t>분기문</a:t>
            </a:r>
            <a:r>
              <a:rPr lang="ko-KR" altLang="en-US" dirty="0" smtClean="0"/>
              <a:t> </a:t>
            </a:r>
            <a:r>
              <a:rPr lang="en-US" altLang="ko-KR" dirty="0" smtClean="0"/>
              <a:t>: </a:t>
            </a:r>
            <a:r>
              <a:rPr lang="en-US" altLang="ko-KR" dirty="0" err="1" smtClean="0"/>
              <a:t>goto</a:t>
            </a:r>
            <a:r>
              <a:rPr lang="en-US" altLang="ko-KR" dirty="0" smtClean="0"/>
              <a:t> statement </a:t>
            </a:r>
          </a:p>
          <a:p>
            <a:pPr>
              <a:lnSpc>
                <a:spcPct val="150000"/>
              </a:lnSpc>
            </a:pPr>
            <a:r>
              <a:rPr lang="en-US" altLang="ko-KR" dirty="0" smtClean="0"/>
              <a:t>        </a:t>
            </a:r>
            <a:r>
              <a:rPr lang="en-US" altLang="ko-KR" b="1" dirty="0" smtClean="0">
                <a:solidFill>
                  <a:srgbClr val="0070C0"/>
                </a:solidFill>
              </a:rPr>
              <a:t>③ </a:t>
            </a:r>
            <a:r>
              <a:rPr lang="ko-KR" altLang="en-US" b="1" dirty="0" err="1" smtClean="0">
                <a:solidFill>
                  <a:srgbClr val="0070C0"/>
                </a:solidFill>
              </a:rPr>
              <a:t>부프로그램</a:t>
            </a:r>
            <a:r>
              <a:rPr lang="ko-KR" altLang="en-US" b="1" dirty="0" smtClean="0">
                <a:solidFill>
                  <a:srgbClr val="0070C0"/>
                </a:solidFill>
              </a:rPr>
              <a:t> </a:t>
            </a:r>
            <a:r>
              <a:rPr lang="ko-KR" altLang="en-US" b="1" dirty="0" err="1" smtClean="0">
                <a:solidFill>
                  <a:srgbClr val="0070C0"/>
                </a:solidFill>
              </a:rPr>
              <a:t>호출문</a:t>
            </a:r>
            <a:r>
              <a:rPr lang="ko-KR" altLang="en-US" b="1" dirty="0" smtClean="0">
                <a:solidFill>
                  <a:srgbClr val="0070C0"/>
                </a:solidFill>
              </a:rPr>
              <a:t> </a:t>
            </a:r>
            <a:r>
              <a:rPr lang="en-US" altLang="ko-KR" dirty="0" smtClean="0"/>
              <a:t>: call statement</a:t>
            </a:r>
            <a:endParaRPr lang="en-US" altLang="ko-KR" dirty="0"/>
          </a:p>
        </p:txBody>
      </p:sp>
    </p:spTree>
    <p:extLst>
      <p:ext uri="{BB962C8B-B14F-4D97-AF65-F5344CB8AC3E}">
        <p14:creationId xmlns:p14="http://schemas.microsoft.com/office/powerpoint/2010/main" val="228749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91872" y="135610"/>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467544" y="908720"/>
            <a:ext cx="8280920" cy="4247317"/>
          </a:xfrm>
          <a:prstGeom prst="rect">
            <a:avLst/>
          </a:prstGeom>
        </p:spPr>
        <p:txBody>
          <a:bodyPr wrap="square">
            <a:spAutoFit/>
          </a:bodyPr>
          <a:lstStyle/>
          <a:p>
            <a:r>
              <a:rPr lang="en-US" altLang="ko-KR" dirty="0" smtClean="0">
                <a:solidFill>
                  <a:srgbClr val="C00000"/>
                </a:solidFill>
                <a:latin typeface="휴먼엑스포" pitchFamily="18" charset="-127"/>
                <a:ea typeface="휴먼엑스포" pitchFamily="18" charset="-127"/>
              </a:rPr>
              <a:t>(3) </a:t>
            </a:r>
            <a:r>
              <a:rPr lang="ko-KR" altLang="en-US" dirty="0" smtClean="0">
                <a:solidFill>
                  <a:srgbClr val="C00000"/>
                </a:solidFill>
                <a:latin typeface="휴먼엑스포" pitchFamily="18" charset="-127"/>
                <a:ea typeface="휴먼엑스포" pitchFamily="18" charset="-127"/>
              </a:rPr>
              <a:t>부 프로그램</a:t>
            </a:r>
            <a:r>
              <a:rPr lang="en-US" altLang="ko-KR" dirty="0" smtClean="0">
                <a:solidFill>
                  <a:srgbClr val="C00000"/>
                </a:solidFill>
                <a:latin typeface="휴먼엑스포" pitchFamily="18" charset="-127"/>
                <a:ea typeface="휴먼엑스포" pitchFamily="18" charset="-127"/>
              </a:rPr>
              <a:t>(subprogram)</a:t>
            </a:r>
            <a:r>
              <a:rPr lang="ko-KR" altLang="en-US" dirty="0" smtClean="0">
                <a:solidFill>
                  <a:srgbClr val="C00000"/>
                </a:solidFill>
                <a:latin typeface="휴먼엑스포" pitchFamily="18" charset="-127"/>
                <a:ea typeface="휴먼엑스포" pitchFamily="18" charset="-127"/>
              </a:rPr>
              <a:t> </a:t>
            </a:r>
          </a:p>
          <a:p>
            <a:endParaRPr lang="en-US" altLang="ko-KR" dirty="0" smtClean="0"/>
          </a:p>
          <a:p>
            <a:pPr>
              <a:lnSpc>
                <a:spcPct val="150000"/>
              </a:lnSpc>
            </a:pPr>
            <a:r>
              <a:rPr lang="ko-KR" altLang="en-US" dirty="0" smtClean="0"/>
              <a:t>    ▶ 프로그램을 기능</a:t>
            </a:r>
            <a:r>
              <a:rPr lang="en-US" altLang="ko-KR" dirty="0" smtClean="0"/>
              <a:t>(function, module)</a:t>
            </a:r>
            <a:r>
              <a:rPr lang="ko-KR" altLang="en-US" dirty="0" smtClean="0"/>
              <a:t>별로 분할하여 부 프로그램으로</a:t>
            </a:r>
            <a:endParaRPr lang="en-US" altLang="ko-KR" dirty="0" smtClean="0"/>
          </a:p>
          <a:p>
            <a:pPr>
              <a:lnSpc>
                <a:spcPct val="150000"/>
              </a:lnSpc>
            </a:pPr>
            <a:r>
              <a:rPr lang="en-US" altLang="ko-KR" dirty="0" smtClean="0"/>
              <a:t>       </a:t>
            </a:r>
            <a:r>
              <a:rPr lang="ko-KR" altLang="en-US" dirty="0" smtClean="0"/>
              <a:t> 작성하고 자료를 인자</a:t>
            </a:r>
            <a:r>
              <a:rPr lang="en-US" altLang="ko-KR" dirty="0" smtClean="0"/>
              <a:t>(parameter, </a:t>
            </a:r>
            <a:r>
              <a:rPr lang="ko-KR" altLang="en-US" dirty="0" smtClean="0"/>
              <a:t>매개변수 또는 인수</a:t>
            </a:r>
            <a:r>
              <a:rPr lang="en-US" altLang="ko-KR" dirty="0" smtClean="0"/>
              <a:t>)</a:t>
            </a:r>
            <a:r>
              <a:rPr lang="ko-KR" altLang="en-US" dirty="0" smtClean="0"/>
              <a:t>에 의하여 전달</a:t>
            </a:r>
            <a:endParaRPr lang="en-US" altLang="ko-KR" dirty="0" smtClean="0"/>
          </a:p>
          <a:p>
            <a:pPr>
              <a:lnSpc>
                <a:spcPct val="200000"/>
              </a:lnSpc>
            </a:pPr>
            <a:r>
              <a:rPr lang="ko-KR" altLang="en-US" dirty="0" smtClean="0"/>
              <a:t>    ▶ 부 프로그램의 유형 </a:t>
            </a:r>
            <a:r>
              <a:rPr lang="en-US" altLang="ko-KR" dirty="0" smtClean="0"/>
              <a:t>: procedure(subroutine), function</a:t>
            </a:r>
            <a:r>
              <a:rPr lang="ko-KR" altLang="en-US" dirty="0" smtClean="0"/>
              <a:t> </a:t>
            </a:r>
          </a:p>
          <a:p>
            <a:pPr>
              <a:lnSpc>
                <a:spcPct val="200000"/>
              </a:lnSpc>
            </a:pPr>
            <a:r>
              <a:rPr lang="ko-KR" altLang="en-US" dirty="0" smtClean="0"/>
              <a:t>    ▶ 부 프로그램의 호출 </a:t>
            </a:r>
          </a:p>
          <a:p>
            <a:pPr>
              <a:lnSpc>
                <a:spcPct val="150000"/>
              </a:lnSpc>
            </a:pPr>
            <a:r>
              <a:rPr lang="ko-KR" altLang="en-US" dirty="0" smtClean="0"/>
              <a:t>        </a:t>
            </a:r>
            <a:r>
              <a:rPr lang="ko-KR" altLang="en-US" b="1" dirty="0" err="1" smtClean="0"/>
              <a:t>프로시듀어</a:t>
            </a:r>
            <a:r>
              <a:rPr lang="ko-KR" altLang="en-US" b="1" dirty="0" smtClean="0"/>
              <a:t> 호출 </a:t>
            </a:r>
            <a:r>
              <a:rPr lang="en-US" altLang="ko-KR" dirty="0" smtClean="0"/>
              <a:t>: call subprogram-name(parameter lists)</a:t>
            </a:r>
            <a:r>
              <a:rPr lang="ko-KR" altLang="en-US" dirty="0" smtClean="0"/>
              <a:t> </a:t>
            </a:r>
          </a:p>
          <a:p>
            <a:pPr>
              <a:lnSpc>
                <a:spcPct val="150000"/>
              </a:lnSpc>
            </a:pPr>
            <a:r>
              <a:rPr lang="ko-KR" altLang="en-US" dirty="0" smtClean="0"/>
              <a:t>             </a:t>
            </a:r>
            <a:r>
              <a:rPr lang="en-US" altLang="ko-KR" dirty="0" smtClean="0"/>
              <a:t>[Note] </a:t>
            </a:r>
            <a:r>
              <a:rPr lang="ko-KR" altLang="en-US" dirty="0" smtClean="0"/>
              <a:t>많은 언어에서 “</a:t>
            </a:r>
            <a:r>
              <a:rPr lang="en-US" altLang="ko-KR" dirty="0" smtClean="0"/>
              <a:t>call” </a:t>
            </a:r>
            <a:r>
              <a:rPr lang="ko-KR" altLang="en-US" dirty="0" smtClean="0"/>
              <a:t>생략 </a:t>
            </a:r>
          </a:p>
          <a:p>
            <a:pPr>
              <a:lnSpc>
                <a:spcPct val="150000"/>
              </a:lnSpc>
            </a:pPr>
            <a:r>
              <a:rPr lang="ko-KR" altLang="en-US" dirty="0" smtClean="0"/>
              <a:t>        </a:t>
            </a:r>
            <a:r>
              <a:rPr lang="ko-KR" altLang="en-US" b="1" dirty="0" smtClean="0"/>
              <a:t>함수 호출 </a:t>
            </a:r>
            <a:r>
              <a:rPr lang="en-US" altLang="ko-KR" dirty="0" smtClean="0"/>
              <a:t>: function-name(parameter lists)</a:t>
            </a:r>
            <a:r>
              <a:rPr lang="ko-KR" altLang="en-US" dirty="0" smtClean="0"/>
              <a:t> </a:t>
            </a:r>
          </a:p>
          <a:p>
            <a:pPr>
              <a:lnSpc>
                <a:spcPct val="150000"/>
              </a:lnSpc>
            </a:pPr>
            <a:r>
              <a:rPr lang="ko-KR" altLang="en-US" dirty="0" smtClean="0"/>
              <a:t>             </a:t>
            </a:r>
            <a:r>
              <a:rPr lang="en-US" altLang="ko-KR" dirty="0" smtClean="0"/>
              <a:t>[Note] C</a:t>
            </a:r>
            <a:r>
              <a:rPr lang="ko-KR" altLang="en-US" dirty="0" smtClean="0"/>
              <a:t>는 함수형 부 프로그램만 제공 </a:t>
            </a:r>
            <a:endParaRPr lang="ko-KR" altLang="en-US" dirty="0"/>
          </a:p>
        </p:txBody>
      </p:sp>
    </p:spTree>
    <p:extLst>
      <p:ext uri="{BB962C8B-B14F-4D97-AF65-F5344CB8AC3E}">
        <p14:creationId xmlns:p14="http://schemas.microsoft.com/office/powerpoint/2010/main" val="3516854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grpSp>
        <p:nvGrpSpPr>
          <p:cNvPr id="11" name="그룹 10"/>
          <p:cNvGrpSpPr/>
          <p:nvPr/>
        </p:nvGrpSpPr>
        <p:grpSpPr>
          <a:xfrm>
            <a:off x="755576" y="908720"/>
            <a:ext cx="7848872" cy="3744416"/>
            <a:chOff x="755576" y="908720"/>
            <a:chExt cx="7848872" cy="3744416"/>
          </a:xfrm>
        </p:grpSpPr>
        <p:sp>
          <p:nvSpPr>
            <p:cNvPr id="10" name="직사각형 9"/>
            <p:cNvSpPr/>
            <p:nvPr/>
          </p:nvSpPr>
          <p:spPr>
            <a:xfrm>
              <a:off x="755576" y="908720"/>
              <a:ext cx="7848872" cy="369332"/>
            </a:xfrm>
            <a:prstGeom prst="rect">
              <a:avLst/>
            </a:prstGeom>
          </p:spPr>
          <p:txBody>
            <a:bodyPr wrap="square">
              <a:spAutoFit/>
            </a:bodyPr>
            <a:lstStyle/>
            <a:p>
              <a:r>
                <a:rPr lang="ko-KR" altLang="en-US" dirty="0" smtClean="0"/>
                <a:t>    ▶ 부 프로그램의 호출 시 제어의 흐름</a:t>
              </a:r>
              <a:r>
                <a:rPr lang="en-US" altLang="ko-KR" dirty="0" smtClean="0"/>
                <a:t>(control flow)</a:t>
              </a:r>
              <a:endParaRPr lang="ko-KR" altLang="en-US" dirty="0"/>
            </a:p>
          </p:txBody>
        </p:sp>
        <p:pic>
          <p:nvPicPr>
            <p:cNvPr id="2050" name="Picture 2" descr="C:\DOCUME~1\KMLee\LOCALS~1\Temp\UNI00000fa02e92.gif"/>
            <p:cNvPicPr>
              <a:picLocks noChangeAspect="1" noChangeArrowheads="1"/>
            </p:cNvPicPr>
            <p:nvPr/>
          </p:nvPicPr>
          <p:blipFill>
            <a:blip r:embed="rId3" cstate="print"/>
            <a:srcRect/>
            <a:stretch>
              <a:fillRect/>
            </a:stretch>
          </p:blipFill>
          <p:spPr bwMode="auto">
            <a:xfrm>
              <a:off x="1547664" y="1484784"/>
              <a:ext cx="5534055" cy="3168352"/>
            </a:xfrm>
            <a:prstGeom prst="rect">
              <a:avLst/>
            </a:prstGeom>
            <a:noFill/>
          </p:spPr>
        </p:pic>
      </p:grpSp>
      <p:sp>
        <p:nvSpPr>
          <p:cNvPr id="2" name="TextBox 1"/>
          <p:cNvSpPr txBox="1"/>
          <p:nvPr/>
        </p:nvSpPr>
        <p:spPr>
          <a:xfrm>
            <a:off x="1259632" y="5157192"/>
            <a:ext cx="6840760" cy="369332"/>
          </a:xfrm>
          <a:prstGeom prst="rect">
            <a:avLst/>
          </a:prstGeom>
          <a:noFill/>
        </p:spPr>
        <p:txBody>
          <a:bodyPr wrap="square" rtlCol="0">
            <a:spAutoFit/>
          </a:bodyPr>
          <a:lstStyle/>
          <a:p>
            <a:r>
              <a:rPr lang="en-US" altLang="ko-KR" dirty="0" smtClean="0"/>
              <a:t>[note] </a:t>
            </a:r>
            <a:r>
              <a:rPr lang="ko-KR" altLang="en-US" dirty="0" smtClean="0"/>
              <a:t>함수 호출의 경우는 호출한 위치로 값을 갖고 돌아온다</a:t>
            </a:r>
            <a:r>
              <a:rPr lang="en-US" altLang="ko-KR" dirty="0" smtClean="0"/>
              <a:t>.</a:t>
            </a:r>
            <a:endParaRPr lang="ko-KR" altLang="en-US" dirty="0"/>
          </a:p>
        </p:txBody>
      </p:sp>
    </p:spTree>
    <p:extLst>
      <p:ext uri="{BB962C8B-B14F-4D97-AF65-F5344CB8AC3E}">
        <p14:creationId xmlns:p14="http://schemas.microsoft.com/office/powerpoint/2010/main" val="2421594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683568" y="908720"/>
            <a:ext cx="8208912" cy="5355312"/>
          </a:xfrm>
          <a:prstGeom prst="rect">
            <a:avLst/>
          </a:prstGeom>
        </p:spPr>
        <p:txBody>
          <a:bodyPr wrap="square">
            <a:spAutoFit/>
          </a:bodyPr>
          <a:lstStyle/>
          <a:p>
            <a:r>
              <a:rPr lang="en-US" altLang="ko-KR" dirty="0" smtClean="0"/>
              <a:t>        [Note] recursive call : </a:t>
            </a:r>
            <a:r>
              <a:rPr lang="ko-KR" altLang="en-US" dirty="0" smtClean="0"/>
              <a:t>어떤 함수가 자기 자신을 부르는 것</a:t>
            </a:r>
            <a:r>
              <a:rPr lang="en-US" altLang="ko-KR" dirty="0" smtClean="0"/>
              <a:t>(Pascal, C </a:t>
            </a:r>
            <a:r>
              <a:rPr lang="ko-KR" altLang="en-US" dirty="0" smtClean="0"/>
              <a:t>등</a:t>
            </a:r>
            <a:r>
              <a:rPr lang="en-US" altLang="ko-KR" dirty="0" smtClean="0"/>
              <a:t>)</a:t>
            </a:r>
            <a:r>
              <a:rPr lang="ko-KR" altLang="en-US" dirty="0" smtClean="0"/>
              <a:t> </a:t>
            </a:r>
          </a:p>
          <a:p>
            <a:r>
              <a:rPr lang="ko-KR" altLang="en-US" dirty="0" smtClean="0"/>
              <a:t>        </a:t>
            </a:r>
            <a:endParaRPr lang="en-US" altLang="ko-KR" dirty="0" smtClean="0"/>
          </a:p>
          <a:p>
            <a:r>
              <a:rPr lang="en-US" altLang="ko-KR" dirty="0" smtClean="0"/>
              <a:t>      </a:t>
            </a:r>
            <a:r>
              <a:rPr lang="ko-KR" altLang="en-US" dirty="0" smtClean="0"/>
              <a:t>    예</a:t>
            </a:r>
            <a:r>
              <a:rPr lang="en-US" altLang="ko-KR" dirty="0" smtClean="0"/>
              <a:t>) C </a:t>
            </a:r>
            <a:r>
              <a:rPr lang="ko-KR" altLang="en-US" dirty="0" smtClean="0"/>
              <a:t>프로그램 </a:t>
            </a:r>
          </a:p>
          <a:p>
            <a:endParaRPr lang="en-US" altLang="ko-KR" dirty="0" smtClean="0"/>
          </a:p>
          <a:p>
            <a:r>
              <a:rPr lang="ko-KR" altLang="en-US" dirty="0" smtClean="0"/>
              <a:t>               </a:t>
            </a:r>
            <a:r>
              <a:rPr lang="en-US" altLang="ko-KR" dirty="0" smtClean="0"/>
              <a:t>#include &lt;</a:t>
            </a:r>
            <a:r>
              <a:rPr lang="en-US" altLang="ko-KR" dirty="0" err="1" smtClean="0"/>
              <a:t>stdio.h</a:t>
            </a:r>
            <a:r>
              <a:rPr lang="en-US" altLang="ko-KR" dirty="0" smtClean="0"/>
              <a:t>&gt; </a:t>
            </a:r>
          </a:p>
          <a:p>
            <a:r>
              <a:rPr lang="en-US" altLang="ko-KR" dirty="0" smtClean="0"/>
              <a:t>               void main() </a:t>
            </a:r>
          </a:p>
          <a:p>
            <a:r>
              <a:rPr lang="en-US" altLang="ko-KR" dirty="0" smtClean="0"/>
              <a:t>               { </a:t>
            </a:r>
          </a:p>
          <a:p>
            <a:r>
              <a:rPr lang="en-US" altLang="ko-KR" dirty="0" smtClean="0"/>
              <a:t>                     </a:t>
            </a:r>
            <a:r>
              <a:rPr lang="en-US" altLang="ko-KR" dirty="0" err="1" smtClean="0"/>
              <a:t>int</a:t>
            </a:r>
            <a:r>
              <a:rPr lang="en-US" altLang="ko-KR" dirty="0" smtClean="0"/>
              <a:t>  </a:t>
            </a:r>
            <a:r>
              <a:rPr lang="en-US" altLang="ko-KR" dirty="0" err="1" smtClean="0"/>
              <a:t>i</a:t>
            </a:r>
            <a:r>
              <a:rPr lang="en-US" altLang="ko-KR" dirty="0" smtClean="0"/>
              <a:t>, </a:t>
            </a:r>
            <a:r>
              <a:rPr lang="en-US" altLang="ko-KR" dirty="0" err="1" smtClean="0"/>
              <a:t>ni</a:t>
            </a:r>
            <a:r>
              <a:rPr lang="en-US" altLang="ko-KR" dirty="0" smtClean="0"/>
              <a:t>; </a:t>
            </a:r>
          </a:p>
          <a:p>
            <a:r>
              <a:rPr lang="en-US" altLang="ko-KR" dirty="0" smtClean="0"/>
              <a:t>                     for (</a:t>
            </a:r>
            <a:r>
              <a:rPr lang="en-US" altLang="ko-KR" dirty="0" err="1" smtClean="0"/>
              <a:t>i</a:t>
            </a:r>
            <a:r>
              <a:rPr lang="en-US" altLang="ko-KR" dirty="0" smtClean="0"/>
              <a:t> = 3; </a:t>
            </a:r>
            <a:r>
              <a:rPr lang="en-US" altLang="ko-KR" dirty="0" err="1" smtClean="0"/>
              <a:t>i</a:t>
            </a:r>
            <a:r>
              <a:rPr lang="en-US" altLang="ko-KR" dirty="0" smtClean="0"/>
              <a:t> &lt; 10; </a:t>
            </a:r>
            <a:r>
              <a:rPr lang="en-US" altLang="ko-KR" dirty="0" err="1" smtClean="0"/>
              <a:t>i</a:t>
            </a:r>
            <a:r>
              <a:rPr lang="en-US" altLang="ko-KR" dirty="0" smtClean="0"/>
              <a:t>++) { </a:t>
            </a:r>
          </a:p>
          <a:p>
            <a:r>
              <a:rPr lang="en-US" altLang="ko-KR" dirty="0" smtClean="0"/>
              <a:t>                           </a:t>
            </a:r>
            <a:r>
              <a:rPr lang="en-US" altLang="ko-KR" dirty="0" err="1" smtClean="0"/>
              <a:t>ni</a:t>
            </a:r>
            <a:r>
              <a:rPr lang="en-US" altLang="ko-KR" dirty="0" smtClean="0"/>
              <a:t> = fact(</a:t>
            </a:r>
            <a:r>
              <a:rPr lang="en-US" altLang="ko-KR" dirty="0" err="1" smtClean="0"/>
              <a:t>i</a:t>
            </a:r>
            <a:r>
              <a:rPr lang="en-US" altLang="ko-KR" dirty="0" smtClean="0"/>
              <a:t>); </a:t>
            </a:r>
          </a:p>
          <a:p>
            <a:r>
              <a:rPr lang="en-US" altLang="ko-KR" dirty="0" smtClean="0"/>
              <a:t>                           </a:t>
            </a:r>
            <a:r>
              <a:rPr lang="en-US" altLang="ko-KR" dirty="0" err="1" smtClean="0"/>
              <a:t>printf</a:t>
            </a:r>
            <a:r>
              <a:rPr lang="en-US" altLang="ko-KR" dirty="0" smtClean="0"/>
              <a:t>("Value of %d factorial: %d\n", </a:t>
            </a:r>
            <a:r>
              <a:rPr lang="en-US" altLang="ko-KR" dirty="0" err="1" smtClean="0"/>
              <a:t>i</a:t>
            </a:r>
            <a:r>
              <a:rPr lang="en-US" altLang="ko-KR" dirty="0" smtClean="0"/>
              <a:t>, </a:t>
            </a:r>
            <a:r>
              <a:rPr lang="en-US" altLang="ko-KR" dirty="0" err="1" smtClean="0"/>
              <a:t>ni</a:t>
            </a:r>
            <a:r>
              <a:rPr lang="en-US" altLang="ko-KR" dirty="0" smtClean="0"/>
              <a:t>); </a:t>
            </a:r>
          </a:p>
          <a:p>
            <a:r>
              <a:rPr lang="en-US" altLang="ko-KR" dirty="0" smtClean="0"/>
              <a:t>                     } </a:t>
            </a:r>
          </a:p>
          <a:p>
            <a:r>
              <a:rPr lang="en-US" altLang="ko-KR" dirty="0" smtClean="0"/>
              <a:t>               } </a:t>
            </a:r>
          </a:p>
          <a:p>
            <a:endParaRPr lang="en-US" altLang="ko-KR" dirty="0" smtClean="0"/>
          </a:p>
          <a:p>
            <a:r>
              <a:rPr lang="en-US" altLang="ko-KR" dirty="0" smtClean="0"/>
              <a:t>               </a:t>
            </a:r>
            <a:r>
              <a:rPr lang="en-US" altLang="ko-KR" dirty="0" err="1" smtClean="0"/>
              <a:t>int</a:t>
            </a:r>
            <a:r>
              <a:rPr lang="en-US" altLang="ko-KR" dirty="0" smtClean="0"/>
              <a:t>  fact(</a:t>
            </a:r>
            <a:r>
              <a:rPr lang="en-US" altLang="ko-KR" dirty="0" err="1" smtClean="0"/>
              <a:t>int</a:t>
            </a:r>
            <a:r>
              <a:rPr lang="en-US" altLang="ko-KR" dirty="0" smtClean="0"/>
              <a:t> n) </a:t>
            </a:r>
          </a:p>
          <a:p>
            <a:r>
              <a:rPr lang="en-US" altLang="ko-KR" dirty="0" smtClean="0"/>
              <a:t>               { </a:t>
            </a:r>
          </a:p>
          <a:p>
            <a:r>
              <a:rPr lang="en-US" altLang="ko-KR" dirty="0" smtClean="0"/>
              <a:t>                     if (n &lt;= 1) return 1; </a:t>
            </a:r>
          </a:p>
          <a:p>
            <a:r>
              <a:rPr lang="en-US" altLang="ko-KR" dirty="0" smtClean="0"/>
              <a:t>                     else  return (n * fact(n - 1)); </a:t>
            </a:r>
          </a:p>
          <a:p>
            <a:r>
              <a:rPr lang="en-US" altLang="ko-KR" dirty="0" smtClean="0"/>
              <a:t>               } </a:t>
            </a:r>
            <a:endParaRPr lang="en-US" altLang="ko-KR" dirty="0"/>
          </a:p>
        </p:txBody>
      </p:sp>
    </p:spTree>
    <p:extLst>
      <p:ext uri="{BB962C8B-B14F-4D97-AF65-F5344CB8AC3E}">
        <p14:creationId xmlns:p14="http://schemas.microsoft.com/office/powerpoint/2010/main" val="2764069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539552" y="908720"/>
            <a:ext cx="8208912" cy="4108817"/>
          </a:xfrm>
          <a:prstGeom prst="rect">
            <a:avLst/>
          </a:prstGeom>
        </p:spPr>
        <p:txBody>
          <a:bodyPr wrap="square">
            <a:spAutoFit/>
          </a:bodyPr>
          <a:lstStyle/>
          <a:p>
            <a:pPr>
              <a:lnSpc>
                <a:spcPct val="150000"/>
              </a:lnSpc>
            </a:pPr>
            <a:r>
              <a:rPr lang="en-US" altLang="ko-KR" dirty="0" smtClean="0"/>
              <a:t>    ▶ </a:t>
            </a:r>
            <a:r>
              <a:rPr lang="en-US" altLang="ko-KR" b="1" dirty="0" smtClean="0">
                <a:solidFill>
                  <a:srgbClr val="7030A0"/>
                </a:solidFill>
              </a:rPr>
              <a:t>parameter</a:t>
            </a:r>
            <a:r>
              <a:rPr lang="ko-KR" altLang="en-US" b="1" dirty="0" smtClean="0">
                <a:solidFill>
                  <a:srgbClr val="7030A0"/>
                </a:solidFill>
              </a:rPr>
              <a:t>의 유형 </a:t>
            </a:r>
          </a:p>
          <a:p>
            <a:pPr>
              <a:lnSpc>
                <a:spcPct val="150000"/>
              </a:lnSpc>
            </a:pPr>
            <a:r>
              <a:rPr lang="ko-KR" altLang="en-US" dirty="0" smtClean="0"/>
              <a:t>        </a:t>
            </a:r>
            <a:r>
              <a:rPr lang="ko-KR" altLang="en-US" b="1" dirty="0" smtClean="0">
                <a:solidFill>
                  <a:srgbClr val="0070C0"/>
                </a:solidFill>
              </a:rPr>
              <a:t>① </a:t>
            </a:r>
            <a:r>
              <a:rPr lang="en-US" altLang="ko-KR" b="1" dirty="0" smtClean="0">
                <a:solidFill>
                  <a:srgbClr val="0070C0"/>
                </a:solidFill>
              </a:rPr>
              <a:t>actual parameter</a:t>
            </a:r>
            <a:r>
              <a:rPr lang="en-US" altLang="ko-KR" dirty="0" smtClean="0"/>
              <a:t>(</a:t>
            </a:r>
            <a:r>
              <a:rPr lang="ko-KR" altLang="en-US" dirty="0" err="1" smtClean="0"/>
              <a:t>실인수</a:t>
            </a:r>
            <a:r>
              <a:rPr lang="en-US" altLang="ko-KR" dirty="0" smtClean="0"/>
              <a:t>) : </a:t>
            </a:r>
            <a:r>
              <a:rPr lang="ko-KR" altLang="en-US" dirty="0" err="1" smtClean="0"/>
              <a:t>호출문에</a:t>
            </a:r>
            <a:r>
              <a:rPr lang="ko-KR" altLang="en-US" dirty="0" smtClean="0"/>
              <a:t> 정의된 </a:t>
            </a:r>
            <a:r>
              <a:rPr lang="en-US" altLang="ko-KR" dirty="0" smtClean="0"/>
              <a:t>parameter </a:t>
            </a:r>
          </a:p>
          <a:p>
            <a:pPr>
              <a:lnSpc>
                <a:spcPct val="150000"/>
              </a:lnSpc>
            </a:pPr>
            <a:r>
              <a:rPr lang="en-US" altLang="ko-KR" dirty="0" smtClean="0"/>
              <a:t>        </a:t>
            </a:r>
            <a:r>
              <a:rPr lang="en-US" altLang="ko-KR" b="1" dirty="0" smtClean="0">
                <a:solidFill>
                  <a:srgbClr val="0070C0"/>
                </a:solidFill>
              </a:rPr>
              <a:t>② formal parameter</a:t>
            </a:r>
            <a:r>
              <a:rPr lang="en-US" altLang="ko-KR" dirty="0" smtClean="0"/>
              <a:t>(</a:t>
            </a:r>
            <a:r>
              <a:rPr lang="ko-KR" altLang="en-US" dirty="0" smtClean="0"/>
              <a:t>형식인수</a:t>
            </a:r>
            <a:r>
              <a:rPr lang="en-US" altLang="ko-KR" dirty="0" smtClean="0"/>
              <a:t>) : </a:t>
            </a:r>
            <a:r>
              <a:rPr lang="ko-KR" altLang="en-US" dirty="0" smtClean="0"/>
              <a:t>부 프로그램에 정의된 </a:t>
            </a:r>
            <a:r>
              <a:rPr lang="en-US" altLang="ko-KR" dirty="0" smtClean="0"/>
              <a:t>parameter </a:t>
            </a:r>
          </a:p>
          <a:p>
            <a:endParaRPr lang="en-US" altLang="ko-KR" dirty="0" smtClean="0"/>
          </a:p>
          <a:p>
            <a:pPr>
              <a:lnSpc>
                <a:spcPct val="150000"/>
              </a:lnSpc>
            </a:pPr>
            <a:r>
              <a:rPr lang="en-US" altLang="ko-KR" dirty="0" smtClean="0"/>
              <a:t>    ▶ </a:t>
            </a:r>
            <a:r>
              <a:rPr lang="en-US" altLang="ko-KR" b="1" dirty="0" smtClean="0">
                <a:solidFill>
                  <a:srgbClr val="7030A0"/>
                </a:solidFill>
              </a:rPr>
              <a:t>parameter passing </a:t>
            </a:r>
            <a:r>
              <a:rPr lang="ko-KR" altLang="en-US" b="1" dirty="0" smtClean="0">
                <a:solidFill>
                  <a:srgbClr val="7030A0"/>
                </a:solidFill>
              </a:rPr>
              <a:t>방식 </a:t>
            </a:r>
          </a:p>
          <a:p>
            <a:pPr>
              <a:lnSpc>
                <a:spcPct val="150000"/>
              </a:lnSpc>
            </a:pPr>
            <a:r>
              <a:rPr lang="ko-KR" altLang="en-US" dirty="0" smtClean="0"/>
              <a:t>        </a:t>
            </a:r>
            <a:r>
              <a:rPr lang="ko-KR" altLang="en-US" b="1" dirty="0" smtClean="0">
                <a:solidFill>
                  <a:srgbClr val="0070C0"/>
                </a:solidFill>
              </a:rPr>
              <a:t>① </a:t>
            </a:r>
            <a:r>
              <a:rPr lang="en-US" altLang="ko-KR" b="1" dirty="0" smtClean="0">
                <a:solidFill>
                  <a:srgbClr val="0070C0"/>
                </a:solidFill>
              </a:rPr>
              <a:t>call-by-reference </a:t>
            </a:r>
            <a:r>
              <a:rPr lang="en-US" altLang="ko-KR" dirty="0" smtClean="0"/>
              <a:t>: </a:t>
            </a:r>
            <a:r>
              <a:rPr lang="ko-KR" altLang="en-US" dirty="0" smtClean="0"/>
              <a:t>호출하는 프로그램에 정의된 </a:t>
            </a:r>
            <a:r>
              <a:rPr lang="en-US" altLang="ko-KR" dirty="0" smtClean="0"/>
              <a:t>actual parameter</a:t>
            </a:r>
            <a:r>
              <a:rPr lang="ko-KR" altLang="en-US" dirty="0" smtClean="0"/>
              <a:t>의 </a:t>
            </a:r>
            <a:endParaRPr lang="en-US" altLang="ko-KR" dirty="0" smtClean="0"/>
          </a:p>
          <a:p>
            <a:pPr>
              <a:lnSpc>
                <a:spcPct val="150000"/>
              </a:lnSpc>
            </a:pPr>
            <a:r>
              <a:rPr lang="en-US" altLang="ko-KR" dirty="0" smtClean="0"/>
              <a:t>            </a:t>
            </a:r>
            <a:r>
              <a:rPr lang="ko-KR" altLang="en-US" dirty="0" smtClean="0">
                <a:solidFill>
                  <a:srgbClr val="FF0000"/>
                </a:solidFill>
                <a:latin typeface="휴먼엑스포" panose="02030504000101010101" pitchFamily="18" charset="-127"/>
                <a:ea typeface="휴먼엑스포" panose="02030504000101010101" pitchFamily="18" charset="-127"/>
              </a:rPr>
              <a:t>주소</a:t>
            </a:r>
            <a:r>
              <a:rPr lang="ko-KR" altLang="en-US" dirty="0" smtClean="0"/>
              <a:t>가 </a:t>
            </a:r>
            <a:r>
              <a:rPr lang="en-US" altLang="ko-KR" dirty="0" smtClean="0"/>
              <a:t>formal parameter</a:t>
            </a:r>
            <a:r>
              <a:rPr lang="ko-KR" altLang="en-US" dirty="0" smtClean="0"/>
              <a:t>에 전달되어 부 프로그램에서 데이터가</a:t>
            </a:r>
            <a:endParaRPr lang="en-US" altLang="ko-KR" dirty="0" smtClean="0"/>
          </a:p>
          <a:p>
            <a:pPr>
              <a:lnSpc>
                <a:spcPct val="150000"/>
              </a:lnSpc>
            </a:pPr>
            <a:r>
              <a:rPr lang="en-US" altLang="ko-KR" dirty="0" smtClean="0"/>
              <a:t>           </a:t>
            </a:r>
            <a:r>
              <a:rPr lang="ko-KR" altLang="en-US" dirty="0" smtClean="0"/>
              <a:t> 변경되면 호출한 프로그램의 데이터도 변경된다</a:t>
            </a:r>
            <a:r>
              <a:rPr lang="en-US" altLang="ko-KR" dirty="0" smtClean="0"/>
              <a:t>.</a:t>
            </a:r>
          </a:p>
          <a:p>
            <a:pPr>
              <a:lnSpc>
                <a:spcPct val="150000"/>
              </a:lnSpc>
            </a:pPr>
            <a:r>
              <a:rPr lang="en-US" altLang="ko-KR" dirty="0" smtClean="0"/>
              <a:t>            FORTRAN</a:t>
            </a:r>
            <a:r>
              <a:rPr lang="ko-KR" altLang="en-US" dirty="0" smtClean="0"/>
              <a:t>이 이 방식을 사용하며</a:t>
            </a:r>
            <a:r>
              <a:rPr lang="en-US" altLang="ko-KR" dirty="0" smtClean="0"/>
              <a:t>, call-by-location, call-by-address</a:t>
            </a:r>
          </a:p>
          <a:p>
            <a:pPr>
              <a:lnSpc>
                <a:spcPct val="150000"/>
              </a:lnSpc>
            </a:pPr>
            <a:r>
              <a:rPr lang="en-US" altLang="ko-KR" dirty="0" smtClean="0"/>
              <a:t>            </a:t>
            </a:r>
            <a:r>
              <a:rPr lang="ko-KR" altLang="en-US" dirty="0" smtClean="0"/>
              <a:t>라고도 한다</a:t>
            </a:r>
            <a:r>
              <a:rPr lang="en-US" altLang="ko-KR" dirty="0" smtClean="0"/>
              <a:t>.</a:t>
            </a:r>
            <a:r>
              <a:rPr lang="ko-KR" altLang="en-US" dirty="0" smtClean="0"/>
              <a:t> </a:t>
            </a:r>
            <a:endParaRPr lang="ko-KR" altLang="en-US" dirty="0"/>
          </a:p>
        </p:txBody>
      </p:sp>
    </p:spTree>
    <p:extLst>
      <p:ext uri="{BB962C8B-B14F-4D97-AF65-F5344CB8AC3E}">
        <p14:creationId xmlns:p14="http://schemas.microsoft.com/office/powerpoint/2010/main" val="1062066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91872" y="109659"/>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noChangeArrowheads="1"/>
          </p:cNvPicPr>
          <p:nvPr/>
        </p:nvPicPr>
        <p:blipFill>
          <a:blip r:embed="rId2" cstate="print"/>
          <a:srcRect/>
          <a:stretch>
            <a:fillRect/>
          </a:stretch>
        </p:blipFill>
        <p:spPr bwMode="auto">
          <a:xfrm>
            <a:off x="107504" y="116632"/>
            <a:ext cx="1079500" cy="288925"/>
          </a:xfrm>
          <a:prstGeom prst="rect">
            <a:avLst/>
          </a:prstGeom>
          <a:noFill/>
          <a:ln w="9525">
            <a:noFill/>
            <a:miter lim="800000"/>
            <a:headEnd/>
            <a:tailEnd/>
          </a:ln>
        </p:spPr>
      </p:pic>
      <p:grpSp>
        <p:nvGrpSpPr>
          <p:cNvPr id="11" name="그룹 10"/>
          <p:cNvGrpSpPr/>
          <p:nvPr/>
        </p:nvGrpSpPr>
        <p:grpSpPr>
          <a:xfrm>
            <a:off x="323528" y="692696"/>
            <a:ext cx="6703905" cy="5256584"/>
            <a:chOff x="323528" y="692696"/>
            <a:chExt cx="6703905" cy="5256584"/>
          </a:xfrm>
        </p:grpSpPr>
        <p:sp>
          <p:nvSpPr>
            <p:cNvPr id="10" name="직사각형 9"/>
            <p:cNvSpPr/>
            <p:nvPr/>
          </p:nvSpPr>
          <p:spPr>
            <a:xfrm>
              <a:off x="323528" y="692696"/>
              <a:ext cx="3538148" cy="400110"/>
            </a:xfrm>
            <a:prstGeom prst="rect">
              <a:avLst/>
            </a:prstGeom>
          </p:spPr>
          <p:txBody>
            <a:bodyPr wrap="none">
              <a:spAutoFit/>
            </a:bodyPr>
            <a:lstStyle/>
            <a:p>
              <a:r>
                <a:rPr lang="en-US" altLang="ko-KR" sz="2000" dirty="0">
                  <a:solidFill>
                    <a:srgbClr val="0000FF"/>
                  </a:solidFill>
                  <a:latin typeface="휴먼엑스포" pitchFamily="18" charset="-127"/>
                  <a:ea typeface="휴먼엑스포" pitchFamily="18" charset="-127"/>
                </a:rPr>
                <a:t>4.2 </a:t>
              </a:r>
              <a:r>
                <a:rPr lang="ko-KR" altLang="en-US" sz="2000" dirty="0">
                  <a:solidFill>
                    <a:srgbClr val="0000FF"/>
                  </a:solidFill>
                  <a:latin typeface="휴먼엑스포" pitchFamily="18" charset="-127"/>
                  <a:ea typeface="휴먼엑스포" pitchFamily="18" charset="-127"/>
                </a:rPr>
                <a:t>프로그래밍 언어의 족보 </a:t>
              </a:r>
            </a:p>
          </p:txBody>
        </p:sp>
        <p:pic>
          <p:nvPicPr>
            <p:cNvPr id="2050" name="Picture 2" descr="C:\DOCUME~1\KMLee\LOCALS~1\Temp\UNI00000cf01212.gif"/>
            <p:cNvPicPr>
              <a:picLocks noChangeAspect="1" noChangeArrowheads="1"/>
            </p:cNvPicPr>
            <p:nvPr/>
          </p:nvPicPr>
          <p:blipFill>
            <a:blip r:embed="rId3" cstate="print"/>
            <a:srcRect/>
            <a:stretch>
              <a:fillRect/>
            </a:stretch>
          </p:blipFill>
          <p:spPr bwMode="auto">
            <a:xfrm>
              <a:off x="827584" y="1268760"/>
              <a:ext cx="6199849" cy="4680520"/>
            </a:xfrm>
            <a:prstGeom prst="rect">
              <a:avLst/>
            </a:prstGeom>
            <a:noFill/>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539552" y="980729"/>
            <a:ext cx="5544616" cy="5078313"/>
          </a:xfrm>
          <a:prstGeom prst="rect">
            <a:avLst/>
          </a:prstGeom>
        </p:spPr>
        <p:txBody>
          <a:bodyPr wrap="square">
            <a:spAutoFit/>
          </a:bodyPr>
          <a:lstStyle/>
          <a:p>
            <a:pPr>
              <a:lnSpc>
                <a:spcPct val="150000"/>
              </a:lnSpc>
            </a:pPr>
            <a:r>
              <a:rPr lang="ko-KR" altLang="en-US" dirty="0" smtClean="0"/>
              <a:t>           </a:t>
            </a:r>
            <a:r>
              <a:rPr lang="en-US" altLang="ko-KR" dirty="0" smtClean="0"/>
              <a:t>(</a:t>
            </a:r>
            <a:r>
              <a:rPr lang="ko-KR" altLang="en-US" dirty="0" smtClean="0"/>
              <a:t>예</a:t>
            </a:r>
            <a:r>
              <a:rPr lang="en-US" altLang="ko-KR" dirty="0" smtClean="0"/>
              <a:t>) Fortran </a:t>
            </a:r>
          </a:p>
          <a:p>
            <a:pPr>
              <a:lnSpc>
                <a:spcPct val="150000"/>
              </a:lnSpc>
            </a:pPr>
            <a:r>
              <a:rPr lang="en-US" altLang="ko-KR" dirty="0" smtClean="0"/>
              <a:t>                </a:t>
            </a:r>
            <a:r>
              <a:rPr lang="en-US" altLang="ko-KR" dirty="0" err="1" smtClean="0"/>
              <a:t>i</a:t>
            </a:r>
            <a:r>
              <a:rPr lang="en-US" altLang="ko-KR" dirty="0" smtClean="0"/>
              <a:t> = 5 </a:t>
            </a:r>
          </a:p>
          <a:p>
            <a:pPr>
              <a:lnSpc>
                <a:spcPct val="150000"/>
              </a:lnSpc>
            </a:pPr>
            <a:r>
              <a:rPr lang="en-US" altLang="ko-KR" dirty="0" smtClean="0"/>
              <a:t>                call sum(</a:t>
            </a:r>
            <a:r>
              <a:rPr lang="en-US" altLang="ko-KR" dirty="0" err="1" smtClean="0"/>
              <a:t>i</a:t>
            </a:r>
            <a:r>
              <a:rPr lang="en-US" altLang="ko-KR" dirty="0" smtClean="0"/>
              <a:t>) </a:t>
            </a:r>
          </a:p>
          <a:p>
            <a:pPr>
              <a:lnSpc>
                <a:spcPct val="150000"/>
              </a:lnSpc>
            </a:pPr>
            <a:r>
              <a:rPr lang="en-US" altLang="ko-KR" dirty="0" smtClean="0"/>
              <a:t>                write(6, 100) </a:t>
            </a:r>
            <a:r>
              <a:rPr lang="en-US" altLang="ko-KR" dirty="0" err="1" smtClean="0"/>
              <a:t>i</a:t>
            </a:r>
            <a:r>
              <a:rPr lang="en-US" altLang="ko-KR" dirty="0" smtClean="0"/>
              <a:t> </a:t>
            </a:r>
          </a:p>
          <a:p>
            <a:pPr>
              <a:lnSpc>
                <a:spcPct val="150000"/>
              </a:lnSpc>
            </a:pPr>
            <a:r>
              <a:rPr lang="en-US" altLang="ko-KR" dirty="0" smtClean="0"/>
              <a:t>            100 format("Value of </a:t>
            </a:r>
            <a:r>
              <a:rPr lang="en-US" altLang="ko-KR" dirty="0" err="1" smtClean="0"/>
              <a:t>i</a:t>
            </a:r>
            <a:r>
              <a:rPr lang="en-US" altLang="ko-KR" dirty="0" smtClean="0"/>
              <a:t> = ", </a:t>
            </a:r>
            <a:r>
              <a:rPr lang="en-US" altLang="ko-KR" dirty="0" err="1" smtClean="0"/>
              <a:t>i</a:t>
            </a:r>
            <a:r>
              <a:rPr lang="en-US" altLang="ko-KR" dirty="0" smtClean="0"/>
              <a:t>) </a:t>
            </a:r>
          </a:p>
          <a:p>
            <a:pPr>
              <a:lnSpc>
                <a:spcPct val="150000"/>
              </a:lnSpc>
            </a:pPr>
            <a:r>
              <a:rPr lang="en-US" altLang="ko-KR" dirty="0" smtClean="0"/>
              <a:t>                stop </a:t>
            </a:r>
          </a:p>
          <a:p>
            <a:pPr>
              <a:lnSpc>
                <a:spcPct val="150000"/>
              </a:lnSpc>
            </a:pPr>
            <a:r>
              <a:rPr lang="en-US" altLang="ko-KR" dirty="0" smtClean="0"/>
              <a:t>                end</a:t>
            </a:r>
          </a:p>
          <a:p>
            <a:r>
              <a:rPr lang="en-US" altLang="ko-KR" dirty="0" smtClean="0"/>
              <a:t> </a:t>
            </a:r>
          </a:p>
          <a:p>
            <a:pPr>
              <a:lnSpc>
                <a:spcPct val="150000"/>
              </a:lnSpc>
            </a:pPr>
            <a:r>
              <a:rPr lang="en-US" altLang="ko-KR" dirty="0" smtClean="0"/>
              <a:t>                subroutine sum(m) </a:t>
            </a:r>
          </a:p>
          <a:p>
            <a:pPr>
              <a:lnSpc>
                <a:spcPct val="150000"/>
              </a:lnSpc>
            </a:pPr>
            <a:r>
              <a:rPr lang="en-US" altLang="ko-KR" dirty="0" smtClean="0"/>
              <a:t>                m = m + 1 </a:t>
            </a:r>
          </a:p>
          <a:p>
            <a:pPr>
              <a:lnSpc>
                <a:spcPct val="150000"/>
              </a:lnSpc>
            </a:pPr>
            <a:r>
              <a:rPr lang="en-US" altLang="ko-KR" dirty="0" smtClean="0"/>
              <a:t>                return </a:t>
            </a:r>
          </a:p>
          <a:p>
            <a:pPr>
              <a:lnSpc>
                <a:spcPct val="150000"/>
              </a:lnSpc>
            </a:pPr>
            <a:r>
              <a:rPr lang="en-US" altLang="ko-KR" dirty="0" smtClean="0"/>
              <a:t>                end </a:t>
            </a:r>
            <a:endParaRPr lang="en-US" altLang="ko-KR" dirty="0"/>
          </a:p>
        </p:txBody>
      </p:sp>
    </p:spTree>
    <p:extLst>
      <p:ext uri="{BB962C8B-B14F-4D97-AF65-F5344CB8AC3E}">
        <p14:creationId xmlns:p14="http://schemas.microsoft.com/office/powerpoint/2010/main" val="1646072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539552" y="836712"/>
            <a:ext cx="8496944" cy="5355312"/>
          </a:xfrm>
          <a:prstGeom prst="rect">
            <a:avLst/>
          </a:prstGeom>
        </p:spPr>
        <p:txBody>
          <a:bodyPr wrap="square">
            <a:spAutoFit/>
          </a:bodyPr>
          <a:lstStyle/>
          <a:p>
            <a:r>
              <a:rPr lang="en-US" altLang="ko-KR" dirty="0" smtClean="0"/>
              <a:t>       </a:t>
            </a:r>
            <a:r>
              <a:rPr lang="en-US" altLang="ko-KR" b="1" dirty="0" smtClean="0">
                <a:solidFill>
                  <a:srgbClr val="0070C0"/>
                </a:solidFill>
              </a:rPr>
              <a:t> ② call-by-value </a:t>
            </a:r>
            <a:r>
              <a:rPr lang="en-US" altLang="ko-KR" dirty="0" smtClean="0"/>
              <a:t>: </a:t>
            </a:r>
            <a:r>
              <a:rPr lang="ko-KR" altLang="en-US" dirty="0" smtClean="0"/>
              <a:t>호출하는 프로그램에 정의된 </a:t>
            </a:r>
            <a:r>
              <a:rPr lang="en-US" altLang="ko-KR" dirty="0" smtClean="0"/>
              <a:t>actual parameter</a:t>
            </a:r>
            <a:r>
              <a:rPr lang="ko-KR" altLang="en-US" dirty="0" smtClean="0"/>
              <a:t>의 </a:t>
            </a:r>
            <a:r>
              <a:rPr lang="ko-KR" altLang="en-US" dirty="0" smtClean="0">
                <a:solidFill>
                  <a:srgbClr val="FF0000"/>
                </a:solidFill>
                <a:latin typeface="휴먼엑스포" panose="02030504000101010101" pitchFamily="18" charset="-127"/>
                <a:ea typeface="휴먼엑스포" panose="02030504000101010101" pitchFamily="18" charset="-127"/>
              </a:rPr>
              <a:t>값</a:t>
            </a:r>
            <a:r>
              <a:rPr lang="ko-KR" altLang="en-US" dirty="0" smtClean="0"/>
              <a:t>이 </a:t>
            </a:r>
            <a:endParaRPr lang="en-US" altLang="ko-KR" dirty="0" smtClean="0"/>
          </a:p>
          <a:p>
            <a:r>
              <a:rPr lang="en-US" altLang="ko-KR" dirty="0" smtClean="0"/>
              <a:t>            formal parameter</a:t>
            </a:r>
            <a:r>
              <a:rPr lang="ko-KR" altLang="en-US" dirty="0" smtClean="0"/>
              <a:t>에 전달되어 부 프로그램에서 데이터가 변경되더라고</a:t>
            </a:r>
            <a:endParaRPr lang="en-US" altLang="ko-KR" dirty="0" smtClean="0"/>
          </a:p>
          <a:p>
            <a:r>
              <a:rPr lang="en-US" altLang="ko-KR" dirty="0" smtClean="0"/>
              <a:t>           </a:t>
            </a:r>
            <a:r>
              <a:rPr lang="ko-KR" altLang="en-US" dirty="0" smtClean="0"/>
              <a:t> 호출한 프로그램의 데이터는 영향이 없다</a:t>
            </a:r>
            <a:r>
              <a:rPr lang="en-US" altLang="ko-KR" dirty="0" smtClean="0"/>
              <a:t>. C</a:t>
            </a:r>
            <a:r>
              <a:rPr lang="ko-KR" altLang="en-US" dirty="0" smtClean="0"/>
              <a:t>가 이 방식을 사용한다</a:t>
            </a:r>
            <a:r>
              <a:rPr lang="en-US" altLang="ko-KR" dirty="0" smtClean="0"/>
              <a:t>.</a:t>
            </a:r>
            <a:r>
              <a:rPr lang="ko-KR" altLang="en-US" dirty="0" smtClean="0"/>
              <a:t> </a:t>
            </a:r>
            <a:endParaRPr lang="en-US" altLang="ko-KR" dirty="0" smtClean="0"/>
          </a:p>
          <a:p>
            <a:endParaRPr lang="ko-KR" altLang="en-US" dirty="0" smtClean="0"/>
          </a:p>
          <a:p>
            <a:r>
              <a:rPr lang="ko-KR" altLang="en-US" dirty="0" smtClean="0"/>
              <a:t>            </a:t>
            </a:r>
            <a:r>
              <a:rPr lang="en-US" altLang="ko-KR" dirty="0" smtClean="0"/>
              <a:t>(</a:t>
            </a:r>
            <a:r>
              <a:rPr lang="ko-KR" altLang="en-US" dirty="0" smtClean="0"/>
              <a:t>예</a:t>
            </a:r>
            <a:r>
              <a:rPr lang="en-US" altLang="ko-KR" dirty="0" smtClean="0"/>
              <a:t>) C </a:t>
            </a:r>
          </a:p>
          <a:p>
            <a:r>
              <a:rPr lang="en-US" altLang="ko-KR" dirty="0" smtClean="0"/>
              <a:t>                #include &lt;</a:t>
            </a:r>
            <a:r>
              <a:rPr lang="en-US" altLang="ko-KR" dirty="0" err="1" smtClean="0"/>
              <a:t>stdio.h</a:t>
            </a:r>
            <a:r>
              <a:rPr lang="en-US" altLang="ko-KR" dirty="0" smtClean="0"/>
              <a:t>&gt; </a:t>
            </a:r>
          </a:p>
          <a:p>
            <a:r>
              <a:rPr lang="en-US" altLang="ko-KR" dirty="0" smtClean="0"/>
              <a:t>                void main() </a:t>
            </a:r>
          </a:p>
          <a:p>
            <a:r>
              <a:rPr lang="en-US" altLang="ko-KR" dirty="0" smtClean="0"/>
              <a:t>                { </a:t>
            </a:r>
          </a:p>
          <a:p>
            <a:r>
              <a:rPr lang="en-US" altLang="ko-KR" dirty="0" smtClean="0"/>
              <a:t>                    </a:t>
            </a:r>
            <a:r>
              <a:rPr lang="en-US" altLang="ko-KR" dirty="0" err="1" smtClean="0"/>
              <a:t>int</a:t>
            </a:r>
            <a:r>
              <a:rPr lang="en-US" altLang="ko-KR" dirty="0" smtClean="0"/>
              <a:t> </a:t>
            </a:r>
            <a:r>
              <a:rPr lang="en-US" altLang="ko-KR" dirty="0" err="1" smtClean="0"/>
              <a:t>i</a:t>
            </a:r>
            <a:r>
              <a:rPr lang="en-US" altLang="ko-KR" dirty="0" smtClean="0"/>
              <a:t> = 5, </a:t>
            </a:r>
            <a:r>
              <a:rPr lang="en-US" altLang="ko-KR" dirty="0" err="1" smtClean="0"/>
              <a:t>nexti</a:t>
            </a:r>
            <a:r>
              <a:rPr lang="en-US" altLang="ko-KR" dirty="0" smtClean="0"/>
              <a:t>; </a:t>
            </a:r>
          </a:p>
          <a:p>
            <a:r>
              <a:rPr lang="en-US" altLang="ko-KR" dirty="0" smtClean="0"/>
              <a:t>                    </a:t>
            </a:r>
            <a:r>
              <a:rPr lang="en-US" altLang="ko-KR" dirty="0" err="1" smtClean="0"/>
              <a:t>nexti</a:t>
            </a:r>
            <a:r>
              <a:rPr lang="en-US" altLang="ko-KR" dirty="0" smtClean="0"/>
              <a:t> = add1(</a:t>
            </a:r>
            <a:r>
              <a:rPr lang="en-US" altLang="ko-KR" dirty="0" err="1" smtClean="0"/>
              <a:t>i</a:t>
            </a:r>
            <a:r>
              <a:rPr lang="en-US" altLang="ko-KR" dirty="0" smtClean="0"/>
              <a:t>) </a:t>
            </a:r>
          </a:p>
          <a:p>
            <a:r>
              <a:rPr lang="en-US" altLang="ko-KR" dirty="0" smtClean="0"/>
              <a:t>                    </a:t>
            </a:r>
            <a:r>
              <a:rPr lang="en-US" altLang="ko-KR" dirty="0" err="1" smtClean="0"/>
              <a:t>printf</a:t>
            </a:r>
            <a:r>
              <a:rPr lang="en-US" altLang="ko-KR" dirty="0" smtClean="0"/>
              <a:t>("</a:t>
            </a:r>
            <a:r>
              <a:rPr lang="en-US" altLang="ko-KR" dirty="0" err="1" smtClean="0"/>
              <a:t>i</a:t>
            </a:r>
            <a:r>
              <a:rPr lang="en-US" altLang="ko-KR" dirty="0" smtClean="0"/>
              <a:t>: %d  </a:t>
            </a:r>
            <a:r>
              <a:rPr lang="en-US" altLang="ko-KR" dirty="0" err="1" smtClean="0"/>
              <a:t>addi</a:t>
            </a:r>
            <a:r>
              <a:rPr lang="en-US" altLang="ko-KR" dirty="0" smtClean="0"/>
              <a:t>: %d", </a:t>
            </a:r>
            <a:r>
              <a:rPr lang="en-US" altLang="ko-KR" dirty="0" err="1" smtClean="0"/>
              <a:t>i</a:t>
            </a:r>
            <a:r>
              <a:rPr lang="en-US" altLang="ko-KR" dirty="0" smtClean="0"/>
              <a:t>, </a:t>
            </a:r>
            <a:r>
              <a:rPr lang="en-US" altLang="ko-KR" dirty="0" err="1" smtClean="0"/>
              <a:t>nexti</a:t>
            </a:r>
            <a:r>
              <a:rPr lang="en-US" altLang="ko-KR" dirty="0" smtClean="0"/>
              <a:t>); </a:t>
            </a:r>
          </a:p>
          <a:p>
            <a:r>
              <a:rPr lang="en-US" altLang="ko-KR" dirty="0" smtClean="0"/>
              <a:t>                } </a:t>
            </a:r>
          </a:p>
          <a:p>
            <a:r>
              <a:rPr lang="en-US" altLang="ko-KR" dirty="0" smtClean="0"/>
              <a:t>                </a:t>
            </a:r>
            <a:r>
              <a:rPr lang="en-US" altLang="ko-KR" dirty="0" err="1" smtClean="0"/>
              <a:t>int</a:t>
            </a:r>
            <a:r>
              <a:rPr lang="en-US" altLang="ko-KR" dirty="0" smtClean="0"/>
              <a:t> </a:t>
            </a:r>
            <a:r>
              <a:rPr lang="en-US" altLang="ko-KR" dirty="0" err="1" smtClean="0"/>
              <a:t>addi</a:t>
            </a:r>
            <a:r>
              <a:rPr lang="en-US" altLang="ko-KR" dirty="0" smtClean="0"/>
              <a:t>(</a:t>
            </a:r>
            <a:r>
              <a:rPr lang="en-US" altLang="ko-KR" dirty="0" err="1" smtClean="0"/>
              <a:t>int</a:t>
            </a:r>
            <a:r>
              <a:rPr lang="en-US" altLang="ko-KR" dirty="0" smtClean="0"/>
              <a:t> n) </a:t>
            </a:r>
          </a:p>
          <a:p>
            <a:r>
              <a:rPr lang="en-US" altLang="ko-KR" dirty="0" smtClean="0"/>
              <a:t>                { </a:t>
            </a:r>
          </a:p>
          <a:p>
            <a:r>
              <a:rPr lang="en-US" altLang="ko-KR" dirty="0" smtClean="0"/>
              <a:t>                    n = n + 1; </a:t>
            </a:r>
          </a:p>
          <a:p>
            <a:r>
              <a:rPr lang="en-US" altLang="ko-KR" dirty="0" smtClean="0"/>
              <a:t>                    return n; </a:t>
            </a:r>
          </a:p>
          <a:p>
            <a:r>
              <a:rPr lang="en-US" altLang="ko-KR" dirty="0" smtClean="0"/>
              <a:t>                 }</a:t>
            </a:r>
          </a:p>
          <a:p>
            <a:r>
              <a:rPr lang="en-US" altLang="ko-KR" dirty="0" smtClean="0"/>
              <a:t> </a:t>
            </a:r>
          </a:p>
          <a:p>
            <a:r>
              <a:rPr lang="en-US" altLang="ko-KR" dirty="0" smtClean="0"/>
              <a:t>        </a:t>
            </a:r>
            <a:r>
              <a:rPr lang="en-US" altLang="ko-KR" b="1" dirty="0" smtClean="0">
                <a:solidFill>
                  <a:srgbClr val="0070C0"/>
                </a:solidFill>
              </a:rPr>
              <a:t>③ </a:t>
            </a:r>
            <a:r>
              <a:rPr lang="ko-KR" altLang="en-US" b="1" dirty="0" smtClean="0">
                <a:solidFill>
                  <a:srgbClr val="0070C0"/>
                </a:solidFill>
              </a:rPr>
              <a:t>기타 </a:t>
            </a:r>
            <a:r>
              <a:rPr lang="en-US" altLang="ko-KR" dirty="0" smtClean="0"/>
              <a:t>: call-by-name, call-by-result, call-by-value-result </a:t>
            </a:r>
            <a:endParaRPr lang="en-US" altLang="ko-KR" dirty="0"/>
          </a:p>
        </p:txBody>
      </p:sp>
    </p:spTree>
    <p:extLst>
      <p:ext uri="{BB962C8B-B14F-4D97-AF65-F5344CB8AC3E}">
        <p14:creationId xmlns:p14="http://schemas.microsoft.com/office/powerpoint/2010/main" val="2581345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grpSp>
        <p:nvGrpSpPr>
          <p:cNvPr id="11" name="그룹 10"/>
          <p:cNvGrpSpPr/>
          <p:nvPr/>
        </p:nvGrpSpPr>
        <p:grpSpPr>
          <a:xfrm>
            <a:off x="323528" y="836712"/>
            <a:ext cx="8352928" cy="4320480"/>
            <a:chOff x="323528" y="836712"/>
            <a:chExt cx="8352928" cy="4320480"/>
          </a:xfrm>
        </p:grpSpPr>
        <p:sp>
          <p:nvSpPr>
            <p:cNvPr id="10" name="직사각형 9"/>
            <p:cNvSpPr/>
            <p:nvPr/>
          </p:nvSpPr>
          <p:spPr>
            <a:xfrm>
              <a:off x="323528" y="836712"/>
              <a:ext cx="8352928" cy="954107"/>
            </a:xfrm>
            <a:prstGeom prst="rect">
              <a:avLst/>
            </a:prstGeom>
          </p:spPr>
          <p:txBody>
            <a:bodyPr wrap="square">
              <a:spAutoFit/>
            </a:bodyPr>
            <a:lstStyle/>
            <a:p>
              <a:r>
                <a:rPr lang="en-US" altLang="ko-KR" sz="2000" dirty="0" smtClean="0">
                  <a:solidFill>
                    <a:srgbClr val="00B050"/>
                  </a:solidFill>
                  <a:latin typeface="휴먼엑스포" pitchFamily="18" charset="-127"/>
                  <a:ea typeface="휴먼엑스포" pitchFamily="18" charset="-127"/>
                </a:rPr>
                <a:t>5.2 </a:t>
              </a:r>
              <a:r>
                <a:rPr lang="ko-KR" altLang="en-US" sz="2000" dirty="0" smtClean="0">
                  <a:solidFill>
                    <a:srgbClr val="00B050"/>
                  </a:solidFill>
                  <a:latin typeface="휴먼엑스포" pitchFamily="18" charset="-127"/>
                  <a:ea typeface="휴먼엑스포" pitchFamily="18" charset="-127"/>
                </a:rPr>
                <a:t>대표적인 프로그래밍 언어의 구조 </a:t>
              </a:r>
            </a:p>
            <a:p>
              <a:r>
                <a:rPr lang="ko-KR" altLang="en-US" dirty="0" smtClean="0"/>
                <a:t/>
              </a:r>
              <a:br>
                <a:rPr lang="ko-KR" altLang="en-US" dirty="0" smtClean="0"/>
              </a:br>
              <a:r>
                <a:rPr lang="ko-KR" altLang="en-US" dirty="0" smtClean="0"/>
                <a:t>   </a:t>
              </a:r>
              <a:r>
                <a:rPr lang="ko-KR" altLang="en-US" b="1" dirty="0" smtClean="0">
                  <a:solidFill>
                    <a:srgbClr val="0070C0"/>
                  </a:solidFill>
                </a:rPr>
                <a:t> </a:t>
              </a:r>
              <a:r>
                <a:rPr lang="en-US" altLang="ko-KR" b="1" dirty="0" smtClean="0">
                  <a:solidFill>
                    <a:srgbClr val="0070C0"/>
                  </a:solidFill>
                </a:rPr>
                <a:t>1) FORTRAN </a:t>
              </a:r>
              <a:r>
                <a:rPr lang="en-US" altLang="ko-KR" dirty="0" smtClean="0"/>
                <a:t>: a main program + subroutines + functions </a:t>
              </a:r>
              <a:endParaRPr lang="en-US" altLang="ko-KR" dirty="0"/>
            </a:p>
          </p:txBody>
        </p:sp>
        <p:pic>
          <p:nvPicPr>
            <p:cNvPr id="24578" name="Picture 2" descr="C:\DOCUME~1\KMLee\LOCALS~1\Temp\UNI00000fa02e9a.gif"/>
            <p:cNvPicPr>
              <a:picLocks noChangeAspect="1" noChangeArrowheads="1"/>
            </p:cNvPicPr>
            <p:nvPr/>
          </p:nvPicPr>
          <p:blipFill>
            <a:blip r:embed="rId3" cstate="print"/>
            <a:srcRect/>
            <a:stretch>
              <a:fillRect/>
            </a:stretch>
          </p:blipFill>
          <p:spPr bwMode="auto">
            <a:xfrm>
              <a:off x="1115616" y="2060848"/>
              <a:ext cx="3796200" cy="3096344"/>
            </a:xfrm>
            <a:prstGeom prst="rect">
              <a:avLst/>
            </a:prstGeom>
            <a:noFill/>
          </p:spPr>
        </p:pic>
      </p:grpSp>
    </p:spTree>
    <p:extLst>
      <p:ext uri="{BB962C8B-B14F-4D97-AF65-F5344CB8AC3E}">
        <p14:creationId xmlns:p14="http://schemas.microsoft.com/office/powerpoint/2010/main" val="3205576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323528" y="620688"/>
            <a:ext cx="8640960" cy="4939814"/>
          </a:xfrm>
          <a:prstGeom prst="rect">
            <a:avLst/>
          </a:prstGeom>
        </p:spPr>
        <p:txBody>
          <a:bodyPr wrap="square">
            <a:spAutoFit/>
          </a:bodyPr>
          <a:lstStyle/>
          <a:p>
            <a:r>
              <a:rPr lang="en-US" altLang="ko-KR" dirty="0" smtClean="0"/>
              <a:t>[</a:t>
            </a:r>
            <a:r>
              <a:rPr lang="ko-KR" altLang="en-US" dirty="0" smtClean="0"/>
              <a:t>예제 프로그램</a:t>
            </a:r>
            <a:r>
              <a:rPr lang="en-US" altLang="ko-KR" dirty="0" smtClean="0"/>
              <a:t>]</a:t>
            </a:r>
            <a:r>
              <a:rPr lang="ko-KR" altLang="en-US" dirty="0" smtClean="0"/>
              <a:t> </a:t>
            </a:r>
          </a:p>
          <a:p>
            <a:endParaRPr lang="en-US" altLang="ko-KR" sz="1100" dirty="0" smtClean="0"/>
          </a:p>
          <a:p>
            <a:endParaRPr lang="en-US" altLang="ko-KR" sz="1100" dirty="0" smtClean="0"/>
          </a:p>
          <a:p>
            <a:r>
              <a:rPr lang="en-US" altLang="ko-KR" sz="1100" dirty="0" smtClean="0"/>
              <a:t>123456789012345678901234567890123456789012345678901234567890123456</a:t>
            </a:r>
            <a:r>
              <a:rPr lang="ko-KR" altLang="en-US" sz="1100" dirty="0" smtClean="0"/>
              <a:t> </a:t>
            </a:r>
          </a:p>
          <a:p>
            <a:r>
              <a:rPr lang="en-US" altLang="ko-KR" sz="1100" dirty="0" smtClean="0"/>
              <a:t>C     Bubble Sort Demonstration Program </a:t>
            </a:r>
          </a:p>
          <a:p>
            <a:r>
              <a:rPr lang="en-US" altLang="ko-KR" sz="1100" dirty="0" smtClean="0"/>
              <a:t>C</a:t>
            </a:r>
          </a:p>
          <a:p>
            <a:r>
              <a:rPr lang="en-US" altLang="ko-KR" sz="1100" dirty="0" smtClean="0"/>
              <a:t>C     The main routine reads from the terminal an array </a:t>
            </a:r>
          </a:p>
          <a:p>
            <a:r>
              <a:rPr lang="en-US" altLang="ko-KR" sz="1100" dirty="0" smtClean="0"/>
              <a:t>C     of ten real numbers in F8.0 format and calls the </a:t>
            </a:r>
          </a:p>
          <a:p>
            <a:r>
              <a:rPr lang="en-US" altLang="ko-KR" sz="1100" dirty="0" smtClean="0"/>
              <a:t>C     subroutine BUBBLE to sort them. </a:t>
            </a:r>
          </a:p>
          <a:p>
            <a:r>
              <a:rPr lang="en-US" altLang="ko-KR" sz="1100" dirty="0" smtClean="0"/>
              <a:t>C </a:t>
            </a:r>
          </a:p>
          <a:p>
            <a:r>
              <a:rPr lang="en-US" altLang="ko-KR" sz="1100" dirty="0" smtClean="0"/>
              <a:t>        REAL R(10) </a:t>
            </a:r>
          </a:p>
          <a:p>
            <a:r>
              <a:rPr lang="en-US" altLang="ko-KR" sz="1100" dirty="0" smtClean="0"/>
              <a:t>        INTEGER I </a:t>
            </a:r>
          </a:p>
          <a:p>
            <a:r>
              <a:rPr lang="en-US" altLang="ko-KR" sz="1100" dirty="0" smtClean="0"/>
              <a:t>        WRITE (*,001) </a:t>
            </a:r>
          </a:p>
          <a:p>
            <a:r>
              <a:rPr lang="en-US" altLang="ko-KR" sz="1100" dirty="0" smtClean="0"/>
              <a:t>  001 FORMAT(1X,'Bubble Sort Demonstration Program.') </a:t>
            </a:r>
          </a:p>
          <a:p>
            <a:r>
              <a:rPr lang="en-US" altLang="ko-KR" sz="1100" dirty="0" smtClean="0"/>
              <a:t>  100 DO 103 I=1,10 </a:t>
            </a:r>
          </a:p>
          <a:p>
            <a:r>
              <a:rPr lang="en-US" altLang="ko-KR" sz="1100" dirty="0" smtClean="0"/>
              <a:t>        WRITE (*,101) I </a:t>
            </a:r>
          </a:p>
          <a:p>
            <a:r>
              <a:rPr lang="en-US" altLang="ko-KR" sz="1100" dirty="0" smtClean="0"/>
              <a:t>  101 FORMAT(1X,'Please input real number no. ',I2) </a:t>
            </a:r>
          </a:p>
          <a:p>
            <a:r>
              <a:rPr lang="en-US" altLang="ko-KR" sz="1100" dirty="0" smtClean="0"/>
              <a:t>        READ (*,102) R(I) </a:t>
            </a:r>
          </a:p>
          <a:p>
            <a:r>
              <a:rPr lang="en-US" altLang="ko-KR" sz="1100" dirty="0" smtClean="0"/>
              <a:t>  102 FORMAT(F8.0) </a:t>
            </a:r>
          </a:p>
          <a:p>
            <a:r>
              <a:rPr lang="en-US" altLang="ko-KR" sz="1100" dirty="0" smtClean="0"/>
              <a:t>  103 CONTINUE </a:t>
            </a:r>
          </a:p>
          <a:p>
            <a:r>
              <a:rPr lang="en-US" altLang="ko-KR" sz="1100" dirty="0" smtClean="0"/>
              <a:t>        CALL BUBBLE(R,10) </a:t>
            </a:r>
          </a:p>
          <a:p>
            <a:r>
              <a:rPr lang="en-US" altLang="ko-KR" sz="1100" dirty="0" smtClean="0"/>
              <a:t>        WRITE (*,002) </a:t>
            </a:r>
          </a:p>
          <a:p>
            <a:r>
              <a:rPr lang="en-US" altLang="ko-KR" sz="1100" dirty="0" smtClean="0"/>
              <a:t>  002 FORMAT(/1X,'The sorted ordering from lowest to highest is:') </a:t>
            </a:r>
          </a:p>
          <a:p>
            <a:r>
              <a:rPr lang="en-US" altLang="ko-KR" sz="1100" dirty="0" smtClean="0"/>
              <a:t>        WRITE (*,003) (R(I),I = 1,10) </a:t>
            </a:r>
          </a:p>
          <a:p>
            <a:r>
              <a:rPr lang="en-US" altLang="ko-KR" sz="1100" dirty="0" smtClean="0"/>
              <a:t>  003 FORMAT(2(5F13.3/)) </a:t>
            </a:r>
          </a:p>
          <a:p>
            <a:r>
              <a:rPr lang="en-US" altLang="ko-KR" sz="1100" dirty="0" smtClean="0"/>
              <a:t>        STOP </a:t>
            </a:r>
          </a:p>
          <a:p>
            <a:r>
              <a:rPr lang="en-US" altLang="ko-KR" sz="1100" dirty="0" smtClean="0"/>
              <a:t>        END </a:t>
            </a:r>
            <a:endParaRPr lang="en-US" altLang="ko-KR" sz="1100" dirty="0"/>
          </a:p>
        </p:txBody>
      </p:sp>
    </p:spTree>
    <p:extLst>
      <p:ext uri="{BB962C8B-B14F-4D97-AF65-F5344CB8AC3E}">
        <p14:creationId xmlns:p14="http://schemas.microsoft.com/office/powerpoint/2010/main" val="3349056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827584" y="1052736"/>
            <a:ext cx="7848872" cy="4401205"/>
          </a:xfrm>
          <a:prstGeom prst="rect">
            <a:avLst/>
          </a:prstGeom>
        </p:spPr>
        <p:txBody>
          <a:bodyPr wrap="square">
            <a:spAutoFit/>
          </a:bodyPr>
          <a:lstStyle/>
          <a:p>
            <a:r>
              <a:rPr lang="en-US" altLang="ko-KR" sz="1400" dirty="0" smtClean="0"/>
              <a:t>C     Subroutine    BUBBLE   performs   a   bubble   sort   on   a </a:t>
            </a:r>
          </a:p>
          <a:p>
            <a:r>
              <a:rPr lang="en-US" altLang="ko-KR" sz="1400" dirty="0" smtClean="0"/>
              <a:t>C     one-dimensional real array of arbitrary  length.   It  sorts </a:t>
            </a:r>
          </a:p>
          <a:p>
            <a:r>
              <a:rPr lang="en-US" altLang="ko-KR" sz="1400" dirty="0" smtClean="0"/>
              <a:t>C     the array in </a:t>
            </a:r>
            <a:r>
              <a:rPr lang="en-US" altLang="ko-KR" sz="1400" dirty="0" err="1" smtClean="0"/>
              <a:t>asscending</a:t>
            </a:r>
            <a:r>
              <a:rPr lang="en-US" altLang="ko-KR" sz="1400" dirty="0" smtClean="0"/>
              <a:t> order. </a:t>
            </a:r>
          </a:p>
          <a:p>
            <a:endParaRPr lang="en-US" altLang="ko-KR" sz="1400" dirty="0" smtClean="0"/>
          </a:p>
          <a:p>
            <a:r>
              <a:rPr lang="en-US" altLang="ko-KR" sz="1400" dirty="0" smtClean="0"/>
              <a:t>        SUBROUTINE BUBBLE(X,J) </a:t>
            </a:r>
          </a:p>
          <a:p>
            <a:r>
              <a:rPr lang="en-US" altLang="ko-KR" sz="1400" dirty="0" smtClean="0"/>
              <a:t>        INTEGER J,A1,A2 </a:t>
            </a:r>
          </a:p>
          <a:p>
            <a:r>
              <a:rPr lang="en-US" altLang="ko-KR" sz="1400" dirty="0" smtClean="0"/>
              <a:t>        REAL X(J),TEMP </a:t>
            </a:r>
          </a:p>
          <a:p>
            <a:r>
              <a:rPr lang="en-US" altLang="ko-KR" sz="1400" dirty="0" smtClean="0"/>
              <a:t>  100 IF (J .LE. 1) GOTO 101 </a:t>
            </a:r>
          </a:p>
          <a:p>
            <a:r>
              <a:rPr lang="en-US" altLang="ko-KR" sz="1400" dirty="0" smtClean="0"/>
              <a:t>  200 DO 201 A1 = 1,J-1 </a:t>
            </a:r>
          </a:p>
          <a:p>
            <a:r>
              <a:rPr lang="en-US" altLang="ko-KR" sz="1400" dirty="0" smtClean="0"/>
              <a:t>  300 DO 301 A2 = A1 + 1,J </a:t>
            </a:r>
          </a:p>
          <a:p>
            <a:r>
              <a:rPr lang="en-US" altLang="ko-KR" sz="1400" dirty="0" smtClean="0"/>
              <a:t>  400 IF (X(A1) .LE. X(A2)) GOTO 401 </a:t>
            </a:r>
          </a:p>
          <a:p>
            <a:r>
              <a:rPr lang="en-US" altLang="ko-KR" sz="1400" dirty="0" smtClean="0"/>
              <a:t>        TEMP = X(A1) </a:t>
            </a:r>
          </a:p>
          <a:p>
            <a:r>
              <a:rPr lang="en-US" altLang="ko-KR" sz="1400" dirty="0" smtClean="0"/>
              <a:t>        X(A1) = X(A2) </a:t>
            </a:r>
          </a:p>
          <a:p>
            <a:r>
              <a:rPr lang="en-US" altLang="ko-KR" sz="1400" dirty="0" smtClean="0"/>
              <a:t>        X(A2) = TEMP </a:t>
            </a:r>
          </a:p>
          <a:p>
            <a:r>
              <a:rPr lang="en-US" altLang="ko-KR" sz="1400" dirty="0" smtClean="0"/>
              <a:t>  401 CONTINUE </a:t>
            </a:r>
          </a:p>
          <a:p>
            <a:r>
              <a:rPr lang="en-US" altLang="ko-KR" sz="1400" dirty="0" smtClean="0"/>
              <a:t>  301 CONTINUE </a:t>
            </a:r>
          </a:p>
          <a:p>
            <a:r>
              <a:rPr lang="en-US" altLang="ko-KR" sz="1400" dirty="0" smtClean="0"/>
              <a:t>  201 CONTINUE </a:t>
            </a:r>
          </a:p>
          <a:p>
            <a:r>
              <a:rPr lang="en-US" altLang="ko-KR" sz="1400" dirty="0" smtClean="0"/>
              <a:t>  101 CONTINUE </a:t>
            </a:r>
          </a:p>
          <a:p>
            <a:r>
              <a:rPr lang="en-US" altLang="ko-KR" sz="1400" dirty="0" smtClean="0"/>
              <a:t>        RETURN </a:t>
            </a:r>
          </a:p>
          <a:p>
            <a:r>
              <a:rPr lang="en-US" altLang="ko-KR" sz="1400" dirty="0" smtClean="0"/>
              <a:t>        END </a:t>
            </a:r>
            <a:endParaRPr lang="en-US" altLang="ko-KR" sz="1400" dirty="0"/>
          </a:p>
        </p:txBody>
      </p:sp>
    </p:spTree>
    <p:extLst>
      <p:ext uri="{BB962C8B-B14F-4D97-AF65-F5344CB8AC3E}">
        <p14:creationId xmlns:p14="http://schemas.microsoft.com/office/powerpoint/2010/main" val="457182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grpSp>
        <p:nvGrpSpPr>
          <p:cNvPr id="11" name="그룹 10"/>
          <p:cNvGrpSpPr/>
          <p:nvPr/>
        </p:nvGrpSpPr>
        <p:grpSpPr>
          <a:xfrm>
            <a:off x="827584" y="980728"/>
            <a:ext cx="5132674" cy="3384376"/>
            <a:chOff x="827584" y="980728"/>
            <a:chExt cx="5132674" cy="3384376"/>
          </a:xfrm>
        </p:grpSpPr>
        <p:sp>
          <p:nvSpPr>
            <p:cNvPr id="10" name="직사각형 9"/>
            <p:cNvSpPr/>
            <p:nvPr/>
          </p:nvSpPr>
          <p:spPr>
            <a:xfrm>
              <a:off x="827584" y="980728"/>
              <a:ext cx="4166525" cy="369332"/>
            </a:xfrm>
            <a:prstGeom prst="rect">
              <a:avLst/>
            </a:prstGeom>
          </p:spPr>
          <p:txBody>
            <a:bodyPr wrap="none">
              <a:spAutoFit/>
            </a:bodyPr>
            <a:lstStyle/>
            <a:p>
              <a:r>
                <a:rPr lang="en-US" altLang="ko-KR" dirty="0" smtClean="0"/>
                <a:t>  </a:t>
              </a:r>
              <a:r>
                <a:rPr lang="en-US" altLang="ko-KR" b="1" dirty="0" smtClean="0">
                  <a:solidFill>
                    <a:srgbClr val="0070C0"/>
                  </a:solidFill>
                </a:rPr>
                <a:t>  2) C </a:t>
              </a:r>
              <a:r>
                <a:rPr lang="en-US" altLang="ko-KR" dirty="0" smtClean="0"/>
                <a:t>: a main function + functions </a:t>
              </a:r>
              <a:endParaRPr lang="en-US" altLang="ko-KR" dirty="0"/>
            </a:p>
          </p:txBody>
        </p:sp>
        <p:pic>
          <p:nvPicPr>
            <p:cNvPr id="20482" name="Picture 2" descr="C:\DOCUME~1\KMLee\LOCALS~1\Temp\UNI00000fa02ea2.gif"/>
            <p:cNvPicPr>
              <a:picLocks noChangeAspect="1" noChangeArrowheads="1"/>
            </p:cNvPicPr>
            <p:nvPr/>
          </p:nvPicPr>
          <p:blipFill>
            <a:blip r:embed="rId3" cstate="print"/>
            <a:srcRect/>
            <a:stretch>
              <a:fillRect/>
            </a:stretch>
          </p:blipFill>
          <p:spPr bwMode="auto">
            <a:xfrm>
              <a:off x="1547664" y="1628800"/>
              <a:ext cx="4412594" cy="2736304"/>
            </a:xfrm>
            <a:prstGeom prst="rect">
              <a:avLst/>
            </a:prstGeom>
            <a:noFill/>
          </p:spPr>
        </p:pic>
      </p:grpSp>
    </p:spTree>
    <p:extLst>
      <p:ext uri="{BB962C8B-B14F-4D97-AF65-F5344CB8AC3E}">
        <p14:creationId xmlns:p14="http://schemas.microsoft.com/office/powerpoint/2010/main" val="2462895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grpSp>
        <p:nvGrpSpPr>
          <p:cNvPr id="11" name="그룹 10"/>
          <p:cNvGrpSpPr/>
          <p:nvPr/>
        </p:nvGrpSpPr>
        <p:grpSpPr>
          <a:xfrm>
            <a:off x="755576" y="908720"/>
            <a:ext cx="8136904" cy="3600400"/>
            <a:chOff x="755576" y="908720"/>
            <a:chExt cx="8136904" cy="3600400"/>
          </a:xfrm>
        </p:grpSpPr>
        <p:sp>
          <p:nvSpPr>
            <p:cNvPr id="10" name="직사각형 9"/>
            <p:cNvSpPr/>
            <p:nvPr/>
          </p:nvSpPr>
          <p:spPr>
            <a:xfrm>
              <a:off x="755576" y="908720"/>
              <a:ext cx="8136904" cy="369332"/>
            </a:xfrm>
            <a:prstGeom prst="rect">
              <a:avLst/>
            </a:prstGeom>
          </p:spPr>
          <p:txBody>
            <a:bodyPr wrap="square">
              <a:spAutoFit/>
            </a:bodyPr>
            <a:lstStyle/>
            <a:p>
              <a:r>
                <a:rPr lang="ko-KR" altLang="en-US" dirty="0" smtClean="0"/>
                <a:t>    </a:t>
              </a:r>
              <a:r>
                <a:rPr lang="en-US" altLang="ko-KR" b="1" dirty="0" smtClean="0">
                  <a:solidFill>
                    <a:srgbClr val="0070C0"/>
                  </a:solidFill>
                </a:rPr>
                <a:t>3) COBOL </a:t>
              </a:r>
              <a:r>
                <a:rPr lang="en-US" altLang="ko-KR" dirty="0" smtClean="0"/>
                <a:t>: </a:t>
              </a:r>
              <a:r>
                <a:rPr lang="ko-KR" altLang="en-US" dirty="0" smtClean="0"/>
                <a:t>부 프로그램이 허용되기는 하나 거의 사용하지 않는다</a:t>
              </a:r>
              <a:r>
                <a:rPr lang="en-US" altLang="ko-KR" dirty="0" smtClean="0"/>
                <a:t>.</a:t>
              </a:r>
              <a:endParaRPr lang="ko-KR" altLang="en-US" dirty="0"/>
            </a:p>
          </p:txBody>
        </p:sp>
        <p:pic>
          <p:nvPicPr>
            <p:cNvPr id="25602" name="Picture 2" descr="C:\DOCUME~1\KMLee\LOCALS~1\Temp\UNI00000fa02eaa.gif"/>
            <p:cNvPicPr>
              <a:picLocks noChangeAspect="1" noChangeArrowheads="1"/>
            </p:cNvPicPr>
            <p:nvPr/>
          </p:nvPicPr>
          <p:blipFill>
            <a:blip r:embed="rId3" cstate="print"/>
            <a:srcRect/>
            <a:stretch>
              <a:fillRect/>
            </a:stretch>
          </p:blipFill>
          <p:spPr bwMode="auto">
            <a:xfrm>
              <a:off x="1619672" y="1556792"/>
              <a:ext cx="4573549" cy="2952328"/>
            </a:xfrm>
            <a:prstGeom prst="rect">
              <a:avLst/>
            </a:prstGeom>
            <a:noFill/>
          </p:spPr>
        </p:pic>
      </p:grpSp>
    </p:spTree>
    <p:extLst>
      <p:ext uri="{BB962C8B-B14F-4D97-AF65-F5344CB8AC3E}">
        <p14:creationId xmlns:p14="http://schemas.microsoft.com/office/powerpoint/2010/main" val="3451242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1259632" y="620688"/>
            <a:ext cx="5616624" cy="6093976"/>
          </a:xfrm>
          <a:prstGeom prst="rect">
            <a:avLst/>
          </a:prstGeom>
        </p:spPr>
        <p:txBody>
          <a:bodyPr wrap="square">
            <a:spAutoFit/>
          </a:bodyPr>
          <a:lstStyle/>
          <a:p>
            <a:r>
              <a:rPr lang="ko-KR" altLang="en-US" sz="1000" dirty="0" smtClean="0"/>
              <a:t>예제 프로그램</a:t>
            </a:r>
            <a:r>
              <a:rPr lang="en-US" altLang="ko-KR" sz="1000" dirty="0" smtClean="0"/>
              <a:t>)</a:t>
            </a:r>
            <a:r>
              <a:rPr lang="ko-KR" altLang="en-US" sz="1000" dirty="0" smtClean="0"/>
              <a:t> </a:t>
            </a:r>
          </a:p>
          <a:p>
            <a:endParaRPr lang="en-US" altLang="ko-KR" sz="1000" dirty="0" smtClean="0"/>
          </a:p>
          <a:p>
            <a:r>
              <a:rPr lang="ko-KR" altLang="en-US" sz="1000" dirty="0" smtClean="0"/>
              <a:t>       </a:t>
            </a:r>
            <a:r>
              <a:rPr lang="en-US" altLang="ko-KR" sz="1000" dirty="0" smtClean="0"/>
              <a:t>IDENTIFICATION             DIVISION. </a:t>
            </a:r>
          </a:p>
          <a:p>
            <a:r>
              <a:rPr lang="en-US" altLang="ko-KR" sz="1000" dirty="0" smtClean="0"/>
              <a:t>       PROGRAM-ID.                CARD-TO-PRINT. </a:t>
            </a:r>
          </a:p>
          <a:p>
            <a:r>
              <a:rPr lang="en-US" altLang="ko-KR" sz="1000" dirty="0" smtClean="0"/>
              <a:t>      ****************************************************** </a:t>
            </a:r>
          </a:p>
          <a:p>
            <a:r>
              <a:rPr lang="en-US" altLang="ko-KR" sz="1000" dirty="0" smtClean="0"/>
              <a:t>      *      CARD TO PRINTER PROGRAM              * </a:t>
            </a:r>
          </a:p>
          <a:p>
            <a:r>
              <a:rPr lang="en-US" altLang="ko-KR" sz="1000" dirty="0" smtClean="0"/>
              <a:t>      ****************************************************** </a:t>
            </a:r>
          </a:p>
          <a:p>
            <a:r>
              <a:rPr lang="en-US" altLang="ko-KR" sz="1000" dirty="0" smtClean="0"/>
              <a:t>       ENVIRONMENT               DIVISION. </a:t>
            </a:r>
          </a:p>
          <a:p>
            <a:r>
              <a:rPr lang="en-US" altLang="ko-KR" sz="1000" dirty="0" smtClean="0"/>
              <a:t>       CONFIGURATION             SECTIO N. </a:t>
            </a:r>
          </a:p>
          <a:p>
            <a:r>
              <a:rPr lang="en-US" altLang="ko-KR" sz="1000" dirty="0" smtClean="0"/>
              <a:t>       SOURCE-COMPUTER.        IBM-PC. </a:t>
            </a:r>
          </a:p>
          <a:p>
            <a:r>
              <a:rPr lang="en-US" altLang="ko-KR" sz="1000" dirty="0" smtClean="0"/>
              <a:t>       OBJECT-COMPUTER.         IBM-PC. </a:t>
            </a:r>
          </a:p>
          <a:p>
            <a:r>
              <a:rPr lang="en-US" altLang="ko-KR" sz="1000" dirty="0" smtClean="0"/>
              <a:t>       INPUT-OUTPUT              SECTION. </a:t>
            </a:r>
          </a:p>
          <a:p>
            <a:r>
              <a:rPr lang="en-US" altLang="ko-KR" sz="1000" dirty="0" smtClean="0"/>
              <a:t>       FILE-CONTROL. </a:t>
            </a:r>
          </a:p>
          <a:p>
            <a:r>
              <a:rPr lang="en-US" altLang="ko-KR" sz="1000" dirty="0" smtClean="0"/>
              <a:t>            SELECT CARD-F ASSIGN   INPUT 'CDDATA.DAT' </a:t>
            </a:r>
          </a:p>
          <a:p>
            <a:r>
              <a:rPr lang="en-US" altLang="ko-KR" sz="1000" dirty="0" smtClean="0"/>
              <a:t>                 ACCESS  IS   SEQUENTIAL </a:t>
            </a:r>
          </a:p>
          <a:p>
            <a:r>
              <a:rPr lang="en-US" altLang="ko-KR" sz="1000" dirty="0" smtClean="0"/>
              <a:t>                 ORGANIZATION IS LINE SEQUENTIAL. </a:t>
            </a:r>
          </a:p>
          <a:p>
            <a:r>
              <a:rPr lang="en-US" altLang="ko-KR" sz="1000" dirty="0" smtClean="0"/>
              <a:t>            SELECT PRINT-F ASSIGN  OUTPUT 'OUTPUT1.DAT'.</a:t>
            </a:r>
          </a:p>
          <a:p>
            <a:r>
              <a:rPr lang="en-US" altLang="ko-KR" sz="1000" dirty="0" smtClean="0"/>
              <a:t>      ****************************************************** </a:t>
            </a:r>
          </a:p>
          <a:p>
            <a:r>
              <a:rPr lang="en-US" altLang="ko-KR" sz="1000" dirty="0" smtClean="0"/>
              <a:t>       DATA                        DIVISION. </a:t>
            </a:r>
          </a:p>
          <a:p>
            <a:r>
              <a:rPr lang="en-US" altLang="ko-KR" sz="1000" dirty="0" smtClean="0"/>
              <a:t>      ****************************************************** </a:t>
            </a:r>
          </a:p>
          <a:p>
            <a:r>
              <a:rPr lang="en-US" altLang="ko-KR" sz="1000" dirty="0" smtClean="0"/>
              <a:t>       FILE                          SECTION. </a:t>
            </a:r>
          </a:p>
          <a:p>
            <a:r>
              <a:rPr lang="en-US" altLang="ko-KR" sz="1000" dirty="0" smtClean="0"/>
              <a:t>       FD  CARD-F </a:t>
            </a:r>
          </a:p>
          <a:p>
            <a:r>
              <a:rPr lang="en-US" altLang="ko-KR" sz="1000" dirty="0" smtClean="0"/>
              <a:t>            LABEL RECORD IS OMITTED </a:t>
            </a:r>
          </a:p>
          <a:p>
            <a:r>
              <a:rPr lang="en-US" altLang="ko-KR" sz="1000" dirty="0" smtClean="0"/>
              <a:t>            DATA RECORD IS C-REC. </a:t>
            </a:r>
          </a:p>
          <a:p>
            <a:r>
              <a:rPr lang="en-US" altLang="ko-KR" sz="1000" dirty="0" smtClean="0"/>
              <a:t>       01  C-REC. </a:t>
            </a:r>
          </a:p>
          <a:p>
            <a:r>
              <a:rPr lang="en-US" altLang="ko-KR" sz="1000" dirty="0" smtClean="0"/>
              <a:t>            03  C-STUNO             PIC X(8). </a:t>
            </a:r>
          </a:p>
          <a:p>
            <a:r>
              <a:rPr lang="en-US" altLang="ko-KR" sz="1000" dirty="0" smtClean="0"/>
              <a:t>            03  C-NAME              PIC X(16). </a:t>
            </a:r>
          </a:p>
          <a:p>
            <a:r>
              <a:rPr lang="en-US" altLang="ko-KR" sz="1000" dirty="0" smtClean="0"/>
              <a:t>            03  C-BIRTH. </a:t>
            </a:r>
          </a:p>
          <a:p>
            <a:r>
              <a:rPr lang="en-US" altLang="ko-KR" sz="1000" dirty="0" smtClean="0"/>
              <a:t>                 05  C-YY             PIC 99. </a:t>
            </a:r>
          </a:p>
          <a:p>
            <a:r>
              <a:rPr lang="en-US" altLang="ko-KR" sz="1000" dirty="0" smtClean="0"/>
              <a:t>                 05  C-MM            PIC 99. </a:t>
            </a:r>
          </a:p>
          <a:p>
            <a:r>
              <a:rPr lang="en-US" altLang="ko-KR" sz="1000" dirty="0" smtClean="0"/>
              <a:t>                 05  C-DD             PIC 99. </a:t>
            </a:r>
          </a:p>
          <a:p>
            <a:r>
              <a:rPr lang="en-US" altLang="ko-KR" sz="1000" dirty="0" smtClean="0"/>
              <a:t>            03  C-SEX                PIC X. </a:t>
            </a:r>
          </a:p>
          <a:p>
            <a:r>
              <a:rPr lang="en-US" altLang="ko-KR" sz="1000" dirty="0" smtClean="0"/>
              <a:t>            03  C-ADDR              PIC X(30). </a:t>
            </a:r>
          </a:p>
          <a:p>
            <a:r>
              <a:rPr lang="en-US" altLang="ko-KR" sz="1000" dirty="0" smtClean="0"/>
              <a:t>            03  FIL                   PIC X(19). </a:t>
            </a:r>
          </a:p>
          <a:p>
            <a:r>
              <a:rPr lang="en-US" altLang="ko-KR" sz="1000" dirty="0" smtClean="0"/>
              <a:t>       FD  PRINT-F </a:t>
            </a:r>
          </a:p>
          <a:p>
            <a:r>
              <a:rPr lang="en-US" altLang="ko-KR" sz="1000" dirty="0" smtClean="0"/>
              <a:t>            LABEL RECORD IS OMITTED </a:t>
            </a:r>
          </a:p>
          <a:p>
            <a:r>
              <a:rPr lang="en-US" altLang="ko-KR" sz="1000" dirty="0" smtClean="0"/>
              <a:t>            DATA RECORD IS  P-REC. </a:t>
            </a:r>
          </a:p>
          <a:p>
            <a:r>
              <a:rPr lang="en-US" altLang="ko-KR" sz="1000" dirty="0" smtClean="0"/>
              <a:t>       01  P-REC                   PIC X(80). </a:t>
            </a:r>
          </a:p>
        </p:txBody>
      </p:sp>
    </p:spTree>
    <p:extLst>
      <p:ext uri="{BB962C8B-B14F-4D97-AF65-F5344CB8AC3E}">
        <p14:creationId xmlns:p14="http://schemas.microsoft.com/office/powerpoint/2010/main" val="3667677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1259632" y="764704"/>
            <a:ext cx="6480720" cy="5447645"/>
          </a:xfrm>
          <a:prstGeom prst="rect">
            <a:avLst/>
          </a:prstGeom>
        </p:spPr>
        <p:txBody>
          <a:bodyPr wrap="square">
            <a:spAutoFit/>
          </a:bodyPr>
          <a:lstStyle/>
          <a:p>
            <a:r>
              <a:rPr lang="en-US" altLang="ko-KR" dirty="0" smtClean="0"/>
              <a:t>   </a:t>
            </a:r>
            <a:r>
              <a:rPr lang="en-US" altLang="ko-KR" sz="1000" dirty="0" smtClean="0"/>
              <a:t>****************************************************** </a:t>
            </a:r>
          </a:p>
          <a:p>
            <a:r>
              <a:rPr lang="en-US" altLang="ko-KR" sz="1000" dirty="0" smtClean="0"/>
              <a:t>       WORKING-STORAGE   SECTION. </a:t>
            </a:r>
          </a:p>
          <a:p>
            <a:r>
              <a:rPr lang="en-US" altLang="ko-KR" sz="1000" dirty="0" smtClean="0"/>
              <a:t>      ****************************************************** </a:t>
            </a:r>
          </a:p>
          <a:p>
            <a:r>
              <a:rPr lang="en-US" altLang="ko-KR" sz="1000" dirty="0" smtClean="0"/>
              <a:t>       77  TOT                       PIC 9(4)  VALUE 0. </a:t>
            </a:r>
          </a:p>
          <a:p>
            <a:r>
              <a:rPr lang="en-US" altLang="ko-KR" sz="1000" dirty="0" smtClean="0"/>
              <a:t>       77  LNCNT                   PIC 9(4)  VALUE 0. </a:t>
            </a:r>
          </a:p>
          <a:p>
            <a:r>
              <a:rPr lang="en-US" altLang="ko-KR" sz="1000" dirty="0" smtClean="0"/>
              <a:t>       01  HEAD1. </a:t>
            </a:r>
          </a:p>
          <a:p>
            <a:r>
              <a:rPr lang="en-US" altLang="ko-KR" sz="1000" dirty="0" smtClean="0"/>
              <a:t>            03  FIL                   PIC X(26) VALUE SPACE. </a:t>
            </a:r>
          </a:p>
          <a:p>
            <a:r>
              <a:rPr lang="en-US" altLang="ko-KR" sz="1000" dirty="0" smtClean="0"/>
              <a:t>            03  FIL                   PIC X(21) VALUE ALL '='. </a:t>
            </a:r>
          </a:p>
          <a:p>
            <a:r>
              <a:rPr lang="en-US" altLang="ko-KR" sz="1000" dirty="0" smtClean="0"/>
              <a:t>       01  HEAD2. </a:t>
            </a:r>
          </a:p>
          <a:p>
            <a:r>
              <a:rPr lang="en-US" altLang="ko-KR" sz="1000" dirty="0" smtClean="0"/>
              <a:t>            03  FIL                   PIC X(28) VALUE SPACE. </a:t>
            </a:r>
          </a:p>
          <a:p>
            <a:r>
              <a:rPr lang="en-US" altLang="ko-KR" sz="1000" dirty="0" smtClean="0"/>
              <a:t>            03  FIL                   PIC X(20) VALUE 'INDIVIDUAL REPORT'. </a:t>
            </a:r>
          </a:p>
          <a:p>
            <a:r>
              <a:rPr lang="en-US" altLang="ko-KR" sz="1000" dirty="0" smtClean="0"/>
              <a:t>       01  HEAD3                   PIC X(71) VALUE ALL '-'. </a:t>
            </a:r>
          </a:p>
          <a:p>
            <a:r>
              <a:rPr lang="en-US" altLang="ko-KR" sz="1000" dirty="0" smtClean="0"/>
              <a:t>       01  HEAD4. </a:t>
            </a:r>
          </a:p>
          <a:p>
            <a:r>
              <a:rPr lang="en-US" altLang="ko-KR" sz="1000" dirty="0" smtClean="0"/>
              <a:t>            03  FIL                   PIC X(10) VALUE ' NUMBER'. </a:t>
            </a:r>
          </a:p>
          <a:p>
            <a:r>
              <a:rPr lang="en-US" altLang="ko-KR" sz="1000" dirty="0" smtClean="0"/>
              <a:t>            03  FIL                   PIC X(18) VALUE '   N A M E'. </a:t>
            </a:r>
          </a:p>
          <a:p>
            <a:r>
              <a:rPr lang="en-US" altLang="ko-KR" sz="1000" dirty="0" smtClean="0"/>
              <a:t>            03  FIL                   PIC X(10) VALUE 'BIRTHDAY'. </a:t>
            </a:r>
          </a:p>
          <a:p>
            <a:r>
              <a:rPr lang="en-US" altLang="ko-KR" sz="1000" dirty="0" smtClean="0"/>
              <a:t>            03  FIL                   PIC X(30) VALUE '  A D </a:t>
            </a:r>
            <a:r>
              <a:rPr lang="en-US" altLang="ko-KR" sz="1000" dirty="0" err="1" smtClean="0"/>
              <a:t>D</a:t>
            </a:r>
            <a:r>
              <a:rPr lang="en-US" altLang="ko-KR" sz="1000" dirty="0" smtClean="0"/>
              <a:t> R E S </a:t>
            </a:r>
            <a:r>
              <a:rPr lang="en-US" altLang="ko-KR" sz="1000" dirty="0" err="1" smtClean="0"/>
              <a:t>S</a:t>
            </a:r>
            <a:r>
              <a:rPr lang="en-US" altLang="ko-KR" sz="1000" dirty="0" smtClean="0"/>
              <a:t>'. </a:t>
            </a:r>
          </a:p>
          <a:p>
            <a:r>
              <a:rPr lang="en-US" altLang="ko-KR" sz="1000" dirty="0" smtClean="0"/>
              <a:t>            03  FIL                   PIC X(3)  VALUE 'SEX'. </a:t>
            </a:r>
          </a:p>
          <a:p>
            <a:r>
              <a:rPr lang="en-US" altLang="ko-KR" sz="1000" dirty="0" smtClean="0"/>
              <a:t>       01  PRINT-DATA. </a:t>
            </a:r>
          </a:p>
          <a:p>
            <a:r>
              <a:rPr lang="en-US" altLang="ko-KR" sz="1000" dirty="0" smtClean="0"/>
              <a:t>            03  P-STUNO             PIC X(10). </a:t>
            </a:r>
          </a:p>
          <a:p>
            <a:r>
              <a:rPr lang="en-US" altLang="ko-KR" sz="1000" dirty="0" smtClean="0"/>
              <a:t>            03  P-NAME               PIC X(18). </a:t>
            </a:r>
          </a:p>
          <a:p>
            <a:r>
              <a:rPr lang="en-US" altLang="ko-KR" sz="1000" dirty="0" smtClean="0"/>
              <a:t>            03  P-YY                 PIC 99. </a:t>
            </a:r>
          </a:p>
          <a:p>
            <a:r>
              <a:rPr lang="en-US" altLang="ko-KR" sz="1000" dirty="0" smtClean="0"/>
              <a:t>            03  FIL                   PIC X(1) VALUE '/'. </a:t>
            </a:r>
          </a:p>
          <a:p>
            <a:r>
              <a:rPr lang="en-US" altLang="ko-KR" sz="1000" dirty="0" smtClean="0"/>
              <a:t>            03  P-MM                PIC 99. </a:t>
            </a:r>
          </a:p>
          <a:p>
            <a:r>
              <a:rPr lang="en-US" altLang="ko-KR" sz="1000" dirty="0" smtClean="0"/>
              <a:t>            03  FIL                   PIC X(1) VALUE '/'. </a:t>
            </a:r>
          </a:p>
          <a:p>
            <a:r>
              <a:rPr lang="en-US" altLang="ko-KR" sz="1000" dirty="0" smtClean="0"/>
              <a:t>            03  P-DD                 PIC 99BB. </a:t>
            </a:r>
          </a:p>
          <a:p>
            <a:r>
              <a:rPr lang="en-US" altLang="ko-KR" sz="1000" dirty="0" smtClean="0"/>
              <a:t>            03  P-ADDR              PIC X(30). </a:t>
            </a:r>
          </a:p>
          <a:p>
            <a:r>
              <a:rPr lang="en-US" altLang="ko-KR" sz="1000" dirty="0" smtClean="0"/>
              <a:t>            03  P-SEX                PIC X. </a:t>
            </a:r>
          </a:p>
          <a:p>
            <a:r>
              <a:rPr lang="en-US" altLang="ko-KR" sz="1000" dirty="0" smtClean="0"/>
              <a:t>       01  PRINT-TOTAL. </a:t>
            </a:r>
          </a:p>
          <a:p>
            <a:r>
              <a:rPr lang="en-US" altLang="ko-KR" sz="1000" dirty="0" smtClean="0"/>
              <a:t>            03  FIL                   PIC X(5) VALUE SPACE. </a:t>
            </a:r>
          </a:p>
          <a:p>
            <a:r>
              <a:rPr lang="en-US" altLang="ko-KR" sz="1000" dirty="0" smtClean="0"/>
              <a:t>            03  FIL                   PIC X(14) VALUE 'COUNT OF TOTAL'. </a:t>
            </a:r>
          </a:p>
          <a:p>
            <a:r>
              <a:rPr lang="en-US" altLang="ko-KR" sz="1000" dirty="0" smtClean="0"/>
              <a:t>            03  FIL                   PIC X(11) VALUE ' STUDENT : '. </a:t>
            </a:r>
          </a:p>
          <a:p>
            <a:r>
              <a:rPr lang="en-US" altLang="ko-KR" sz="1000" dirty="0" smtClean="0"/>
              <a:t>            03  P-TOT                PIC ZZZ9. </a:t>
            </a:r>
          </a:p>
          <a:p>
            <a:r>
              <a:rPr lang="en-US" altLang="ko-KR" sz="1000" dirty="0" smtClean="0"/>
              <a:t>      / </a:t>
            </a:r>
            <a:endParaRPr lang="en-US" altLang="ko-KR" sz="1000" dirty="0"/>
          </a:p>
        </p:txBody>
      </p:sp>
    </p:spTree>
    <p:extLst>
      <p:ext uri="{BB962C8B-B14F-4D97-AF65-F5344CB8AC3E}">
        <p14:creationId xmlns:p14="http://schemas.microsoft.com/office/powerpoint/2010/main" val="17235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1043608" y="692696"/>
            <a:ext cx="5904656" cy="5755422"/>
          </a:xfrm>
          <a:prstGeom prst="rect">
            <a:avLst/>
          </a:prstGeom>
        </p:spPr>
        <p:txBody>
          <a:bodyPr wrap="square">
            <a:spAutoFit/>
          </a:bodyPr>
          <a:lstStyle/>
          <a:p>
            <a:r>
              <a:rPr lang="en-US" altLang="ko-KR" dirty="0" smtClean="0"/>
              <a:t>   </a:t>
            </a:r>
            <a:r>
              <a:rPr lang="en-US" altLang="ko-KR" sz="1000" dirty="0" smtClean="0"/>
              <a:t>****************************************************** </a:t>
            </a:r>
          </a:p>
          <a:p>
            <a:r>
              <a:rPr lang="en-US" altLang="ko-KR" sz="1000" dirty="0" smtClean="0"/>
              <a:t>       PROCEDURE                          DIVISION. </a:t>
            </a:r>
          </a:p>
          <a:p>
            <a:r>
              <a:rPr lang="en-US" altLang="ko-KR" sz="1000" dirty="0" smtClean="0"/>
              <a:t>     ****************************************************** </a:t>
            </a:r>
          </a:p>
          <a:p>
            <a:r>
              <a:rPr lang="en-US" altLang="ko-KR" sz="1000" dirty="0" smtClean="0"/>
              <a:t>       0000-START. </a:t>
            </a:r>
          </a:p>
          <a:p>
            <a:r>
              <a:rPr lang="en-US" altLang="ko-KR" sz="1000" dirty="0" smtClean="0"/>
              <a:t>           OPEN     INPUT         CARD-F. </a:t>
            </a:r>
          </a:p>
          <a:p>
            <a:r>
              <a:rPr lang="en-US" altLang="ko-KR" sz="1000" dirty="0" smtClean="0"/>
              <a:t>           OPEN     OUTPUT       PRINT-F. </a:t>
            </a:r>
          </a:p>
          <a:p>
            <a:r>
              <a:rPr lang="en-US" altLang="ko-KR" sz="1000" dirty="0" smtClean="0"/>
              <a:t>      ****************************************************** </a:t>
            </a:r>
          </a:p>
          <a:p>
            <a:r>
              <a:rPr lang="en-US" altLang="ko-KR" sz="1000" dirty="0" smtClean="0"/>
              <a:t>      *              TITLE PRINT ROUTINE             * </a:t>
            </a:r>
          </a:p>
          <a:p>
            <a:r>
              <a:rPr lang="en-US" altLang="ko-KR" sz="1000" dirty="0" smtClean="0"/>
              <a:t>      ****************************************************** </a:t>
            </a:r>
          </a:p>
          <a:p>
            <a:r>
              <a:rPr lang="en-US" altLang="ko-KR" sz="1000" dirty="0" smtClean="0"/>
              <a:t>       1000-HEADING. </a:t>
            </a:r>
          </a:p>
          <a:p>
            <a:r>
              <a:rPr lang="en-US" altLang="ko-KR" sz="1000" dirty="0" smtClean="0"/>
              <a:t>           MOVE    SPACE          TO            P-REC. </a:t>
            </a:r>
          </a:p>
          <a:p>
            <a:r>
              <a:rPr lang="en-US" altLang="ko-KR" sz="1000" dirty="0" smtClean="0"/>
              <a:t>           WRITE   P-REC          AFTER        PAGE. </a:t>
            </a:r>
          </a:p>
          <a:p>
            <a:r>
              <a:rPr lang="en-US" altLang="ko-KR" sz="1000" dirty="0" smtClean="0"/>
              <a:t>           WRITE   P-REC          FROM         HEAD1  AFTER 5. </a:t>
            </a:r>
          </a:p>
          <a:p>
            <a:r>
              <a:rPr lang="en-US" altLang="ko-KR" sz="1000" dirty="0" smtClean="0"/>
              <a:t>           WRITE   P-REC         FROM         HEAD2  AFTER 1. </a:t>
            </a:r>
          </a:p>
          <a:p>
            <a:r>
              <a:rPr lang="en-US" altLang="ko-KR" sz="1000" dirty="0" smtClean="0"/>
              <a:t>           WRITE   P-REC         FROM         HEAD1  AFTER 1. </a:t>
            </a:r>
          </a:p>
          <a:p>
            <a:r>
              <a:rPr lang="en-US" altLang="ko-KR" sz="1000" dirty="0" smtClean="0"/>
              <a:t>           WRITE   P-REC          FROM         HEAD3  AFTER 3. </a:t>
            </a:r>
          </a:p>
          <a:p>
            <a:r>
              <a:rPr lang="en-US" altLang="ko-KR" sz="1000" dirty="0" smtClean="0"/>
              <a:t>           WRITE   P-REC         FROM         HEAD4  AFTER 1. </a:t>
            </a:r>
          </a:p>
          <a:p>
            <a:r>
              <a:rPr lang="en-US" altLang="ko-KR" sz="1000" dirty="0" smtClean="0"/>
              <a:t>           WRITE   P-REC         FROM         HEAD3  AFTER 1. </a:t>
            </a:r>
          </a:p>
          <a:p>
            <a:r>
              <a:rPr lang="en-US" altLang="ko-KR" sz="1000" dirty="0" smtClean="0"/>
              <a:t>      ****************************************************** </a:t>
            </a:r>
          </a:p>
          <a:p>
            <a:r>
              <a:rPr lang="en-US" altLang="ko-KR" sz="1000" dirty="0" smtClean="0"/>
              <a:t>      *      INPUT DATA READING ROUTINE           * </a:t>
            </a:r>
          </a:p>
          <a:p>
            <a:r>
              <a:rPr lang="en-US" altLang="ko-KR" sz="1000" dirty="0" smtClean="0"/>
              <a:t>      ****************************************************** </a:t>
            </a:r>
          </a:p>
          <a:p>
            <a:r>
              <a:rPr lang="en-US" altLang="ko-KR" sz="1000" dirty="0" smtClean="0"/>
              <a:t>       2000-READ-CARD. </a:t>
            </a:r>
          </a:p>
          <a:p>
            <a:r>
              <a:rPr lang="en-US" altLang="ko-KR" sz="1000" dirty="0" smtClean="0"/>
              <a:t>           READ     CARD-F       AT END       GO TO 9000-LAST-PROCESS. </a:t>
            </a:r>
          </a:p>
          <a:p>
            <a:r>
              <a:rPr lang="en-US" altLang="ko-KR" sz="1000" dirty="0" smtClean="0"/>
              <a:t>           ADD      1               TO            TOT. </a:t>
            </a:r>
          </a:p>
          <a:p>
            <a:r>
              <a:rPr lang="en-US" altLang="ko-KR" sz="1000" dirty="0" smtClean="0"/>
              <a:t>           MOVE    C-STUNO      TO            P-STUNO. </a:t>
            </a:r>
          </a:p>
          <a:p>
            <a:r>
              <a:rPr lang="en-US" altLang="ko-KR" sz="1000" dirty="0" smtClean="0"/>
              <a:t>           MOVE    C-NAME       TO            P-NAME. </a:t>
            </a:r>
          </a:p>
          <a:p>
            <a:r>
              <a:rPr lang="en-US" altLang="ko-KR" sz="1000" dirty="0" smtClean="0"/>
              <a:t>           MOVE    C-YY           TO            P-YY. </a:t>
            </a:r>
          </a:p>
          <a:p>
            <a:r>
              <a:rPr lang="en-US" altLang="ko-KR" sz="1000" dirty="0" smtClean="0"/>
              <a:t>           MOVE    C-MM         TO            P-MM. </a:t>
            </a:r>
          </a:p>
          <a:p>
            <a:r>
              <a:rPr lang="en-US" altLang="ko-KR" sz="1000" dirty="0" smtClean="0"/>
              <a:t>           MOVE    C-DD           TO            P-DD. </a:t>
            </a:r>
          </a:p>
          <a:p>
            <a:r>
              <a:rPr lang="en-US" altLang="ko-KR" sz="1000" dirty="0" smtClean="0"/>
              <a:t>           MOVE    C-ADDR       TO            P-ADDR. </a:t>
            </a:r>
          </a:p>
          <a:p>
            <a:r>
              <a:rPr lang="en-US" altLang="ko-KR" sz="1000" dirty="0" smtClean="0"/>
              <a:t>           MOVE    C-SEX         TO            P-SEX. </a:t>
            </a:r>
          </a:p>
          <a:p>
            <a:r>
              <a:rPr lang="en-US" altLang="ko-KR" sz="1000" dirty="0" smtClean="0"/>
              <a:t>           WRITE   P-REC         FROM          PRINT-DATA AFTER 2. </a:t>
            </a:r>
          </a:p>
          <a:p>
            <a:r>
              <a:rPr lang="en-US" altLang="ko-KR" sz="1000" dirty="0" smtClean="0"/>
              <a:t>           ADD      1               TO            LNCNT. </a:t>
            </a:r>
          </a:p>
          <a:p>
            <a:r>
              <a:rPr lang="en-US" altLang="ko-KR" sz="1000" dirty="0" smtClean="0"/>
              <a:t>           IF  LNCNT &gt; 19           MOVE   0     TO    LNCNT </a:t>
            </a:r>
          </a:p>
          <a:p>
            <a:r>
              <a:rPr lang="en-US" altLang="ko-KR" sz="1000" dirty="0" smtClean="0"/>
              <a:t>           PERFORM                        1000-HEADING. </a:t>
            </a:r>
          </a:p>
          <a:p>
            <a:r>
              <a:rPr lang="en-US" altLang="ko-KR" sz="1000" dirty="0" smtClean="0"/>
              <a:t>           GO TO  2000-READ-CARD. </a:t>
            </a:r>
            <a:endParaRPr lang="en-US" altLang="ko-KR" sz="1000" dirty="0"/>
          </a:p>
        </p:txBody>
      </p:sp>
    </p:spTree>
    <p:extLst>
      <p:ext uri="{BB962C8B-B14F-4D97-AF65-F5344CB8AC3E}">
        <p14:creationId xmlns:p14="http://schemas.microsoft.com/office/powerpoint/2010/main" val="2124202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91872"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noChangeArrowheads="1"/>
          </p:cNvPicPr>
          <p:nvPr/>
        </p:nvPicPr>
        <p:blipFill>
          <a:blip r:embed="rId2" cstate="print"/>
          <a:srcRect/>
          <a:stretch>
            <a:fillRect/>
          </a:stretch>
        </p:blipFill>
        <p:spPr bwMode="auto">
          <a:xfrm>
            <a:off x="107504" y="116632"/>
            <a:ext cx="1079500" cy="288925"/>
          </a:xfrm>
          <a:prstGeom prst="rect">
            <a:avLst/>
          </a:prstGeom>
          <a:noFill/>
          <a:ln w="9525">
            <a:noFill/>
            <a:miter lim="800000"/>
            <a:headEnd/>
            <a:tailEnd/>
          </a:ln>
        </p:spPr>
      </p:pic>
      <p:sp>
        <p:nvSpPr>
          <p:cNvPr id="10" name="직사각형 9"/>
          <p:cNvSpPr/>
          <p:nvPr/>
        </p:nvSpPr>
        <p:spPr>
          <a:xfrm>
            <a:off x="323528" y="548680"/>
            <a:ext cx="8712968" cy="5247590"/>
          </a:xfrm>
          <a:prstGeom prst="rect">
            <a:avLst/>
          </a:prstGeom>
        </p:spPr>
        <p:txBody>
          <a:bodyPr wrap="square">
            <a:spAutoFit/>
          </a:bodyPr>
          <a:lstStyle/>
          <a:p>
            <a:r>
              <a:rPr lang="en-US" altLang="ko-KR" sz="2000" dirty="0">
                <a:solidFill>
                  <a:srgbClr val="0000FF"/>
                </a:solidFill>
                <a:latin typeface="휴먼엑스포" pitchFamily="18" charset="-127"/>
                <a:ea typeface="휴먼엑스포" pitchFamily="18" charset="-127"/>
              </a:rPr>
              <a:t>4.3 </a:t>
            </a:r>
            <a:r>
              <a:rPr lang="ko-KR" altLang="en-US" sz="2000" dirty="0">
                <a:solidFill>
                  <a:srgbClr val="0000FF"/>
                </a:solidFill>
                <a:latin typeface="휴먼엑스포" pitchFamily="18" charset="-127"/>
                <a:ea typeface="휴먼엑스포" pitchFamily="18" charset="-127"/>
              </a:rPr>
              <a:t>프로그래밍 언어의 명령어 종류 </a:t>
            </a:r>
          </a:p>
          <a:p>
            <a:pPr>
              <a:lnSpc>
                <a:spcPct val="200000"/>
              </a:lnSpc>
            </a:pPr>
            <a:r>
              <a:rPr lang="ko-KR" altLang="en-US" dirty="0"/>
              <a:t>    </a:t>
            </a:r>
            <a:r>
              <a:rPr lang="en-US" altLang="ko-KR" dirty="0">
                <a:solidFill>
                  <a:srgbClr val="00B050"/>
                </a:solidFill>
                <a:latin typeface="휴먼엑스포" pitchFamily="18" charset="-127"/>
                <a:ea typeface="휴먼엑스포" pitchFamily="18" charset="-127"/>
              </a:rPr>
              <a:t>(1) </a:t>
            </a:r>
            <a:r>
              <a:rPr lang="ko-KR" altLang="en-US" dirty="0">
                <a:solidFill>
                  <a:srgbClr val="00B050"/>
                </a:solidFill>
                <a:latin typeface="휴먼엑스포" pitchFamily="18" charset="-127"/>
                <a:ea typeface="휴먼엑스포" pitchFamily="18" charset="-127"/>
              </a:rPr>
              <a:t>입</a:t>
            </a:r>
            <a:r>
              <a:rPr lang="en-US" altLang="ko-KR" dirty="0">
                <a:solidFill>
                  <a:srgbClr val="00B050"/>
                </a:solidFill>
                <a:latin typeface="휴먼엑스포" pitchFamily="18" charset="-127"/>
                <a:ea typeface="휴먼엑스포" pitchFamily="18" charset="-127"/>
              </a:rPr>
              <a:t>/</a:t>
            </a:r>
            <a:r>
              <a:rPr lang="ko-KR" altLang="en-US" dirty="0">
                <a:solidFill>
                  <a:srgbClr val="00B050"/>
                </a:solidFill>
                <a:latin typeface="휴먼엑스포" pitchFamily="18" charset="-127"/>
                <a:ea typeface="휴먼엑스포" pitchFamily="18" charset="-127"/>
              </a:rPr>
              <a:t>출력 명령</a:t>
            </a:r>
            <a:r>
              <a:rPr lang="en-US" altLang="ko-KR" dirty="0">
                <a:solidFill>
                  <a:srgbClr val="00B050"/>
                </a:solidFill>
                <a:latin typeface="휴먼엑스포" pitchFamily="18" charset="-127"/>
                <a:ea typeface="휴먼엑스포" pitchFamily="18" charset="-127"/>
              </a:rPr>
              <a:t>(</a:t>
            </a:r>
            <a:r>
              <a:rPr lang="en-US" altLang="ko-KR" dirty="0" err="1">
                <a:solidFill>
                  <a:srgbClr val="00B050"/>
                </a:solidFill>
                <a:latin typeface="휴먼엑스포" pitchFamily="18" charset="-127"/>
                <a:ea typeface="휴먼엑스포" pitchFamily="18" charset="-127"/>
              </a:rPr>
              <a:t>Input/Output</a:t>
            </a:r>
            <a:r>
              <a:rPr lang="en-US" altLang="ko-KR" dirty="0">
                <a:solidFill>
                  <a:srgbClr val="00B050"/>
                </a:solidFill>
                <a:latin typeface="휴먼엑스포" pitchFamily="18" charset="-127"/>
                <a:ea typeface="휴먼엑스포" pitchFamily="18" charset="-127"/>
              </a:rPr>
              <a:t> statement) </a:t>
            </a:r>
          </a:p>
          <a:p>
            <a:pPr>
              <a:lnSpc>
                <a:spcPct val="150000"/>
              </a:lnSpc>
            </a:pPr>
            <a:r>
              <a:rPr lang="en-US" altLang="ko-KR" dirty="0"/>
              <a:t>        </a:t>
            </a:r>
            <a:r>
              <a:rPr lang="ko-KR" altLang="en-US" b="1" dirty="0">
                <a:solidFill>
                  <a:srgbClr val="C00000"/>
                </a:solidFill>
              </a:rPr>
              <a:t>입력 명령 </a:t>
            </a:r>
            <a:r>
              <a:rPr lang="en-US" altLang="ko-KR" dirty="0"/>
              <a:t>: READ, INPUT, GET, </a:t>
            </a:r>
            <a:r>
              <a:rPr lang="en-US" altLang="ko-KR" dirty="0" err="1"/>
              <a:t>getchar</a:t>
            </a:r>
            <a:r>
              <a:rPr lang="en-US" altLang="ko-KR" dirty="0"/>
              <a:t>, </a:t>
            </a:r>
            <a:r>
              <a:rPr lang="en-US" altLang="ko-KR" dirty="0" err="1"/>
              <a:t>scanf</a:t>
            </a:r>
            <a:r>
              <a:rPr lang="en-US" altLang="ko-KR" dirty="0"/>
              <a:t> </a:t>
            </a:r>
          </a:p>
          <a:p>
            <a:pPr>
              <a:lnSpc>
                <a:spcPct val="150000"/>
              </a:lnSpc>
            </a:pPr>
            <a:r>
              <a:rPr lang="en-US" altLang="ko-KR" dirty="0"/>
              <a:t>        </a:t>
            </a:r>
            <a:r>
              <a:rPr lang="ko-KR" altLang="en-US" b="1" dirty="0">
                <a:solidFill>
                  <a:srgbClr val="C00000"/>
                </a:solidFill>
              </a:rPr>
              <a:t>출력 명령 </a:t>
            </a:r>
            <a:r>
              <a:rPr lang="en-US" altLang="ko-KR" dirty="0"/>
              <a:t>: WRITE, PRINT, PUT, </a:t>
            </a:r>
            <a:r>
              <a:rPr lang="en-US" altLang="ko-KR" dirty="0" err="1"/>
              <a:t>printf</a:t>
            </a:r>
            <a:r>
              <a:rPr lang="en-US" altLang="ko-KR" dirty="0"/>
              <a:t>, </a:t>
            </a:r>
            <a:r>
              <a:rPr lang="en-US" altLang="ko-KR" dirty="0" err="1"/>
              <a:t>putchar</a:t>
            </a:r>
            <a:r>
              <a:rPr lang="en-US" altLang="ko-KR" dirty="0"/>
              <a:t> </a:t>
            </a:r>
          </a:p>
          <a:p>
            <a:pPr>
              <a:lnSpc>
                <a:spcPct val="150000"/>
              </a:lnSpc>
            </a:pPr>
            <a:r>
              <a:rPr lang="en-US" altLang="ko-KR" dirty="0"/>
              <a:t>        [Note] C</a:t>
            </a:r>
            <a:r>
              <a:rPr lang="ko-KR" altLang="en-US" dirty="0"/>
              <a:t>의 경우는 입출력 기능을 프로그래밍 언어의 명령어로 </a:t>
            </a:r>
            <a:r>
              <a:rPr lang="ko-KR" altLang="en-US" dirty="0" smtClean="0"/>
              <a:t>처리하지</a:t>
            </a:r>
            <a:endParaRPr lang="en-US" altLang="ko-KR" dirty="0" smtClean="0"/>
          </a:p>
          <a:p>
            <a:pPr>
              <a:lnSpc>
                <a:spcPct val="150000"/>
              </a:lnSpc>
            </a:pPr>
            <a:r>
              <a:rPr lang="en-US" altLang="ko-KR" dirty="0"/>
              <a:t> </a:t>
            </a:r>
            <a:r>
              <a:rPr lang="en-US" altLang="ko-KR" dirty="0" smtClean="0"/>
              <a:t>                </a:t>
            </a:r>
            <a:r>
              <a:rPr lang="ko-KR" altLang="en-US" dirty="0" smtClean="0"/>
              <a:t>않고 </a:t>
            </a:r>
            <a:r>
              <a:rPr lang="ko-KR" altLang="en-US" dirty="0"/>
              <a:t>따로 정의된 함수를 호출하여 수행한다</a:t>
            </a:r>
            <a:r>
              <a:rPr lang="en-US" altLang="ko-KR" dirty="0"/>
              <a:t>.</a:t>
            </a:r>
            <a:r>
              <a:rPr lang="ko-KR" altLang="en-US" dirty="0"/>
              <a:t> </a:t>
            </a:r>
          </a:p>
          <a:p>
            <a:pPr>
              <a:lnSpc>
                <a:spcPct val="200000"/>
              </a:lnSpc>
            </a:pPr>
            <a:r>
              <a:rPr lang="ko-KR" altLang="en-US" dirty="0"/>
              <a:t>    </a:t>
            </a:r>
            <a:r>
              <a:rPr lang="en-US" altLang="ko-KR" dirty="0">
                <a:solidFill>
                  <a:srgbClr val="00B050"/>
                </a:solidFill>
                <a:latin typeface="휴먼엑스포" pitchFamily="18" charset="-127"/>
                <a:ea typeface="휴먼엑스포" pitchFamily="18" charset="-127"/>
              </a:rPr>
              <a:t>(2) </a:t>
            </a:r>
            <a:r>
              <a:rPr lang="ko-KR" altLang="en-US" dirty="0">
                <a:solidFill>
                  <a:srgbClr val="00B050"/>
                </a:solidFill>
                <a:latin typeface="휴먼엑스포" pitchFamily="18" charset="-127"/>
                <a:ea typeface="휴먼엑스포" pitchFamily="18" charset="-127"/>
              </a:rPr>
              <a:t>연산 명령</a:t>
            </a:r>
            <a:r>
              <a:rPr lang="en-US" altLang="ko-KR" dirty="0">
                <a:solidFill>
                  <a:srgbClr val="00B050"/>
                </a:solidFill>
                <a:latin typeface="휴먼엑스포" pitchFamily="18" charset="-127"/>
                <a:ea typeface="휴먼엑스포" pitchFamily="18" charset="-127"/>
              </a:rPr>
              <a:t>(Arithmetic statement) </a:t>
            </a:r>
          </a:p>
          <a:p>
            <a:pPr>
              <a:lnSpc>
                <a:spcPct val="150000"/>
              </a:lnSpc>
            </a:pPr>
            <a:r>
              <a:rPr lang="en-US" altLang="ko-KR" dirty="0"/>
              <a:t>        </a:t>
            </a:r>
            <a:r>
              <a:rPr lang="ko-KR" altLang="en-US" b="1" dirty="0">
                <a:solidFill>
                  <a:srgbClr val="C00000"/>
                </a:solidFill>
              </a:rPr>
              <a:t>산술 연산</a:t>
            </a:r>
            <a:r>
              <a:rPr lang="en-US" altLang="ko-KR" dirty="0"/>
              <a:t>(+, -, *, /), </a:t>
            </a:r>
            <a:r>
              <a:rPr lang="ko-KR" altLang="en-US" b="1" dirty="0">
                <a:solidFill>
                  <a:srgbClr val="C00000"/>
                </a:solidFill>
              </a:rPr>
              <a:t>논리 연산</a:t>
            </a:r>
            <a:r>
              <a:rPr lang="en-US" altLang="ko-KR" dirty="0"/>
              <a:t>(and, or, not, shift), </a:t>
            </a:r>
            <a:r>
              <a:rPr lang="ko-KR" altLang="en-US" b="1" dirty="0">
                <a:solidFill>
                  <a:srgbClr val="C00000"/>
                </a:solidFill>
              </a:rPr>
              <a:t>관계 연산</a:t>
            </a:r>
            <a:r>
              <a:rPr lang="en-US" altLang="ko-KR" dirty="0"/>
              <a:t>(&gt;, &lt;, &lt;&gt;, != </a:t>
            </a:r>
            <a:r>
              <a:rPr lang="ko-KR" altLang="en-US" dirty="0"/>
              <a:t>등</a:t>
            </a:r>
            <a:r>
              <a:rPr lang="en-US" altLang="ko-KR" dirty="0"/>
              <a:t>)</a:t>
            </a:r>
            <a:r>
              <a:rPr lang="ko-KR" altLang="en-US" dirty="0"/>
              <a:t> </a:t>
            </a:r>
          </a:p>
          <a:p>
            <a:pPr>
              <a:lnSpc>
                <a:spcPct val="150000"/>
              </a:lnSpc>
            </a:pPr>
            <a:r>
              <a:rPr lang="ko-KR" altLang="en-US" dirty="0"/>
              <a:t>        </a:t>
            </a:r>
            <a:r>
              <a:rPr lang="en-US" altLang="ko-KR" dirty="0"/>
              <a:t>(</a:t>
            </a:r>
            <a:r>
              <a:rPr lang="ko-KR" altLang="en-US" dirty="0"/>
              <a:t>예</a:t>
            </a:r>
            <a:r>
              <a:rPr lang="en-US" altLang="ko-KR" dirty="0"/>
              <a:t>) C: </a:t>
            </a:r>
            <a:r>
              <a:rPr lang="en-US" altLang="ko-KR" dirty="0" err="1"/>
              <a:t>abc</a:t>
            </a:r>
            <a:r>
              <a:rPr lang="en-US" altLang="ko-KR" dirty="0"/>
              <a:t> = a + b * c; </a:t>
            </a:r>
          </a:p>
          <a:p>
            <a:pPr>
              <a:lnSpc>
                <a:spcPct val="150000"/>
              </a:lnSpc>
            </a:pPr>
            <a:r>
              <a:rPr lang="en-US" altLang="ko-KR" dirty="0"/>
              <a:t>            </a:t>
            </a:r>
            <a:r>
              <a:rPr lang="en-US" altLang="ko-KR" dirty="0" smtClean="0"/>
              <a:t>  Pascal</a:t>
            </a:r>
            <a:r>
              <a:rPr lang="en-US" altLang="ko-KR" dirty="0"/>
              <a:t>: </a:t>
            </a:r>
            <a:r>
              <a:rPr lang="en-US" altLang="ko-KR" dirty="0" err="1"/>
              <a:t>abc</a:t>
            </a:r>
            <a:r>
              <a:rPr lang="en-US" altLang="ko-KR" dirty="0"/>
              <a:t> := a + b * c; </a:t>
            </a:r>
          </a:p>
          <a:p>
            <a:pPr>
              <a:lnSpc>
                <a:spcPct val="150000"/>
              </a:lnSpc>
            </a:pPr>
            <a:r>
              <a:rPr lang="en-US" altLang="ko-KR" dirty="0"/>
              <a:t>            </a:t>
            </a:r>
            <a:r>
              <a:rPr lang="en-US" altLang="ko-KR" dirty="0" smtClean="0"/>
              <a:t>  Fortran</a:t>
            </a:r>
            <a:r>
              <a:rPr lang="en-US" altLang="ko-KR" dirty="0"/>
              <a:t>: a = </a:t>
            </a:r>
            <a:r>
              <a:rPr lang="en-US" altLang="ko-KR" dirty="0" err="1"/>
              <a:t>sqrt</a:t>
            </a:r>
            <a:r>
              <a:rPr lang="en-US" altLang="ko-KR" dirty="0"/>
              <a:t>(b**2 - 4*a*c); </a:t>
            </a:r>
          </a:p>
          <a:p>
            <a:pPr>
              <a:lnSpc>
                <a:spcPct val="150000"/>
              </a:lnSpc>
            </a:pPr>
            <a:r>
              <a:rPr lang="en-US" altLang="ko-KR" dirty="0"/>
              <a:t>            </a:t>
            </a:r>
            <a:r>
              <a:rPr lang="en-US" altLang="ko-KR" dirty="0" smtClean="0"/>
              <a:t>  Cobol</a:t>
            </a:r>
            <a:r>
              <a:rPr lang="en-US" altLang="ko-KR" dirty="0"/>
              <a:t>: COMPUTE a = b + c / d. </a:t>
            </a:r>
            <a:r>
              <a:rPr lang="en-US" altLang="ko-KR" dirty="0" smtClean="0"/>
              <a:t>  </a:t>
            </a:r>
            <a:r>
              <a:rPr lang="ko-KR" altLang="en-US" dirty="0" smtClean="0"/>
              <a:t>또는  </a:t>
            </a:r>
            <a:r>
              <a:rPr lang="ko-KR" altLang="en-US" dirty="0"/>
              <a:t> </a:t>
            </a:r>
            <a:r>
              <a:rPr lang="en-US" altLang="ko-KR" dirty="0"/>
              <a:t>ADD b c GIVING a.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1187624" y="908720"/>
            <a:ext cx="6336704" cy="5139869"/>
          </a:xfrm>
          <a:prstGeom prst="rect">
            <a:avLst/>
          </a:prstGeom>
        </p:spPr>
        <p:txBody>
          <a:bodyPr wrap="square">
            <a:spAutoFit/>
          </a:bodyPr>
          <a:lstStyle/>
          <a:p>
            <a:r>
              <a:rPr lang="en-US" altLang="ko-KR" dirty="0" smtClean="0"/>
              <a:t> </a:t>
            </a:r>
            <a:r>
              <a:rPr lang="en-US" altLang="ko-KR" sz="1000" dirty="0" smtClean="0"/>
              <a:t>    / </a:t>
            </a:r>
          </a:p>
          <a:p>
            <a:r>
              <a:rPr lang="en-US" altLang="ko-KR" sz="1000" dirty="0" smtClean="0"/>
              <a:t>      ****************************************************** </a:t>
            </a:r>
          </a:p>
          <a:p>
            <a:r>
              <a:rPr lang="en-US" altLang="ko-KR" sz="1000" dirty="0" smtClean="0"/>
              <a:t>      *           LAST PROCESSING ROUTINE          * </a:t>
            </a:r>
          </a:p>
          <a:p>
            <a:r>
              <a:rPr lang="en-US" altLang="ko-KR" sz="1000" dirty="0" smtClean="0"/>
              <a:t>      ****************************************************** </a:t>
            </a:r>
          </a:p>
          <a:p>
            <a:r>
              <a:rPr lang="en-US" altLang="ko-KR" sz="1000" dirty="0" smtClean="0"/>
              <a:t>       9000-LAST-PROCESS. </a:t>
            </a:r>
          </a:p>
          <a:p>
            <a:r>
              <a:rPr lang="en-US" altLang="ko-KR" sz="1000" dirty="0" smtClean="0"/>
              <a:t>           MOVE    TOT           TO            P-TOT. </a:t>
            </a:r>
          </a:p>
          <a:p>
            <a:r>
              <a:rPr lang="en-US" altLang="ko-KR" sz="1000" dirty="0" smtClean="0"/>
              <a:t>           WRITE   P-REC         FROM          HEAD3  AFTER 2. </a:t>
            </a:r>
          </a:p>
          <a:p>
            <a:r>
              <a:rPr lang="en-US" altLang="ko-KR" sz="1000" dirty="0" smtClean="0"/>
              <a:t>           WRITE   P-REC         FROM          PRINT-TOTAL AFTER 3. </a:t>
            </a:r>
          </a:p>
          <a:p>
            <a:r>
              <a:rPr lang="en-US" altLang="ko-KR" sz="1000" dirty="0" smtClean="0"/>
              <a:t>           CLOSE            CARD-F       PRINT-F. </a:t>
            </a:r>
          </a:p>
          <a:p>
            <a:r>
              <a:rPr lang="en-US" altLang="ko-KR" sz="1000" dirty="0" smtClean="0"/>
              <a:t>           STOP      RUN. </a:t>
            </a:r>
          </a:p>
          <a:p>
            <a:endParaRPr lang="en-US" altLang="ko-KR" sz="1000" dirty="0" smtClean="0"/>
          </a:p>
          <a:p>
            <a:endParaRPr lang="en-US" altLang="ko-KR" sz="1000" dirty="0" smtClean="0"/>
          </a:p>
          <a:p>
            <a:endParaRPr lang="en-US" altLang="ko-KR" sz="1000" dirty="0" smtClean="0"/>
          </a:p>
          <a:p>
            <a:r>
              <a:rPr lang="en-US" altLang="ko-KR" sz="1000" dirty="0" smtClean="0"/>
              <a:t>    </a:t>
            </a:r>
            <a:r>
              <a:rPr lang="en-US" altLang="ko-KR" sz="1000" dirty="0" smtClean="0">
                <a:latin typeface="굴림" pitchFamily="50" charset="-127"/>
                <a:ea typeface="굴림" pitchFamily="50" charset="-127"/>
              </a:rPr>
              <a:t>                              =====================                                 </a:t>
            </a:r>
          </a:p>
          <a:p>
            <a:r>
              <a:rPr lang="en-US" altLang="ko-KR" sz="1000" dirty="0" smtClean="0">
                <a:latin typeface="굴림" pitchFamily="50" charset="-127"/>
                <a:ea typeface="굴림" pitchFamily="50" charset="-127"/>
              </a:rPr>
              <a:t>                                    INDIVIDUAL REPORT                                   </a:t>
            </a:r>
          </a:p>
          <a:p>
            <a:r>
              <a:rPr lang="en-US" altLang="ko-KR" sz="1000" dirty="0" smtClean="0">
                <a:latin typeface="굴림" pitchFamily="50" charset="-127"/>
                <a:ea typeface="굴림" pitchFamily="50" charset="-127"/>
              </a:rPr>
              <a:t>                                  =====================                                 </a:t>
            </a:r>
          </a:p>
          <a:p>
            <a:r>
              <a:rPr lang="en-US" altLang="ko-KR" sz="1000" dirty="0" smtClean="0">
                <a:latin typeface="굴림" pitchFamily="50" charset="-127"/>
                <a:ea typeface="굴림" pitchFamily="50" charset="-127"/>
              </a:rPr>
              <a:t>        ---------------------------------------------------------         </a:t>
            </a:r>
          </a:p>
          <a:p>
            <a:r>
              <a:rPr lang="en-US" altLang="ko-KR" sz="1000" dirty="0" smtClean="0">
                <a:latin typeface="굴림" pitchFamily="50" charset="-127"/>
                <a:ea typeface="굴림" pitchFamily="50" charset="-127"/>
              </a:rPr>
              <a:t>         NUMBER      N A M E             BIRTHDAY    A D </a:t>
            </a:r>
            <a:r>
              <a:rPr lang="en-US" altLang="ko-KR" sz="1000" dirty="0" err="1" smtClean="0">
                <a:latin typeface="굴림" pitchFamily="50" charset="-127"/>
                <a:ea typeface="굴림" pitchFamily="50" charset="-127"/>
              </a:rPr>
              <a:t>D</a:t>
            </a:r>
            <a:r>
              <a:rPr lang="en-US" altLang="ko-KR" sz="1000" dirty="0" smtClean="0">
                <a:latin typeface="굴림" pitchFamily="50" charset="-127"/>
                <a:ea typeface="굴림" pitchFamily="50" charset="-127"/>
              </a:rPr>
              <a:t> R E S </a:t>
            </a:r>
            <a:r>
              <a:rPr lang="en-US" altLang="ko-KR" sz="1000" dirty="0" err="1" smtClean="0">
                <a:latin typeface="굴림" pitchFamily="50" charset="-127"/>
                <a:ea typeface="굴림" pitchFamily="50" charset="-127"/>
              </a:rPr>
              <a:t>S</a:t>
            </a:r>
            <a:r>
              <a:rPr lang="en-US" altLang="ko-KR" sz="1000" dirty="0" smtClean="0">
                <a:latin typeface="굴림" pitchFamily="50" charset="-127"/>
                <a:ea typeface="굴림" pitchFamily="50" charset="-127"/>
              </a:rPr>
              <a:t>                SEX         </a:t>
            </a:r>
          </a:p>
          <a:p>
            <a:r>
              <a:rPr lang="en-US" altLang="ko-KR" sz="1000" dirty="0" smtClean="0">
                <a:latin typeface="굴림" pitchFamily="50" charset="-127"/>
                <a:ea typeface="굴림" pitchFamily="50" charset="-127"/>
              </a:rPr>
              <a:t>        ---------------------------------------------------------         </a:t>
            </a:r>
          </a:p>
          <a:p>
            <a:r>
              <a:rPr lang="en-US" altLang="ko-KR" sz="1000" dirty="0" smtClean="0">
                <a:latin typeface="굴림" pitchFamily="50" charset="-127"/>
                <a:ea typeface="굴림" pitchFamily="50" charset="-127"/>
              </a:rPr>
              <a:t>        84010001  HONG KIL DONG      50/01/01  SEOUL KOREA                   M           </a:t>
            </a:r>
          </a:p>
          <a:p>
            <a:r>
              <a:rPr lang="en-US" altLang="ko-KR" sz="1000" dirty="0" smtClean="0">
                <a:latin typeface="굴림" pitchFamily="50" charset="-127"/>
                <a:ea typeface="굴림" pitchFamily="50" charset="-127"/>
              </a:rPr>
              <a:t>        84010002  LEE SOON SIN         51/12/13  CHUNNAM KWANGJU          M           </a:t>
            </a:r>
          </a:p>
          <a:p>
            <a:r>
              <a:rPr lang="en-US" altLang="ko-KR" sz="1000" dirty="0" smtClean="0">
                <a:latin typeface="굴림" pitchFamily="50" charset="-127"/>
                <a:ea typeface="굴림" pitchFamily="50" charset="-127"/>
              </a:rPr>
              <a:t>        84010003  RICHARD NIXON       32/01/28  U. S. A. MASS.U                 M           </a:t>
            </a:r>
          </a:p>
          <a:p>
            <a:r>
              <a:rPr lang="en-US" altLang="ko-KR" sz="1000" dirty="0" smtClean="0">
                <a:latin typeface="굴림" pitchFamily="50" charset="-127"/>
                <a:ea typeface="굴림" pitchFamily="50" charset="-127"/>
              </a:rPr>
              <a:t>        84010004  ROBERT KENNDY     30/10/10  U. S. A. NEWYORK              M           </a:t>
            </a:r>
          </a:p>
          <a:p>
            <a:r>
              <a:rPr lang="en-US" altLang="ko-KR" sz="1000" dirty="0" smtClean="0">
                <a:latin typeface="굴림" pitchFamily="50" charset="-127"/>
                <a:ea typeface="굴림" pitchFamily="50" charset="-127"/>
              </a:rPr>
              <a:t>        84010005  B. LEE                    40/11/23   U. S. A. CALIFORNIA           F           </a:t>
            </a:r>
          </a:p>
          <a:p>
            <a:r>
              <a:rPr lang="en-US" altLang="ko-KR" sz="1000" dirty="0" smtClean="0">
                <a:latin typeface="굴림" pitchFamily="50" charset="-127"/>
                <a:ea typeface="굴림" pitchFamily="50" charset="-127"/>
              </a:rPr>
              <a:t>        84010006  M. DATCHUR           21/01/10  ENGLAND LONDONFORNIA   F           </a:t>
            </a:r>
          </a:p>
          <a:p>
            <a:r>
              <a:rPr lang="en-US" altLang="ko-KR" sz="1000" dirty="0" smtClean="0">
                <a:latin typeface="굴림" pitchFamily="50" charset="-127"/>
                <a:ea typeface="굴림" pitchFamily="50" charset="-127"/>
              </a:rPr>
              <a:t>        84010007  OLIVIA HUSSEY       60/02/08  ENGLAND MANCHESTERIA    F           </a:t>
            </a:r>
          </a:p>
          <a:p>
            <a:r>
              <a:rPr lang="en-US" altLang="ko-KR" sz="1000" dirty="0" smtClean="0">
                <a:latin typeface="굴림" pitchFamily="50" charset="-127"/>
                <a:ea typeface="굴림" pitchFamily="50" charset="-127"/>
              </a:rPr>
              <a:t>        84010008  MAN SOO LEE         57/03/02  DAEGU KOREACHESTERIA    M           </a:t>
            </a:r>
          </a:p>
          <a:p>
            <a:r>
              <a:rPr lang="en-US" altLang="ko-KR" sz="1000" dirty="0" smtClean="0">
                <a:latin typeface="굴림" pitchFamily="50" charset="-127"/>
                <a:ea typeface="굴림" pitchFamily="50" charset="-127"/>
              </a:rPr>
              <a:t>        84010009  BONG YUN KIM       52/05/14  KWANGJU KOREAESTERIA     M           </a:t>
            </a:r>
          </a:p>
          <a:p>
            <a:r>
              <a:rPr lang="en-US" altLang="ko-KR" sz="1000" dirty="0" smtClean="0">
                <a:latin typeface="굴림" pitchFamily="50" charset="-127"/>
                <a:ea typeface="굴림" pitchFamily="50" charset="-127"/>
              </a:rPr>
              <a:t>        84010010  SOON CHUL PARK   56/04/12  CHOONGNAM DAEJUNERIA   M           </a:t>
            </a:r>
          </a:p>
          <a:p>
            <a:r>
              <a:rPr lang="en-US" altLang="ko-KR" sz="1000" dirty="0" smtClean="0">
                <a:latin typeface="굴림" pitchFamily="50" charset="-127"/>
                <a:ea typeface="굴림" pitchFamily="50" charset="-127"/>
              </a:rPr>
              <a:t>        ---------------------------------------------------------         </a:t>
            </a:r>
          </a:p>
          <a:p>
            <a:r>
              <a:rPr lang="en-US" altLang="ko-KR" sz="1000" dirty="0" smtClean="0">
                <a:latin typeface="굴림" pitchFamily="50" charset="-127"/>
                <a:ea typeface="굴림" pitchFamily="50" charset="-127"/>
              </a:rPr>
              <a:t>             COUNT OF TOTAL STUDENT :   10 </a:t>
            </a:r>
            <a:endParaRPr lang="en-US" altLang="ko-KR" sz="1000" dirty="0">
              <a:latin typeface="굴림" pitchFamily="50" charset="-127"/>
              <a:ea typeface="굴림" pitchFamily="50" charset="-127"/>
            </a:endParaRPr>
          </a:p>
        </p:txBody>
      </p:sp>
    </p:spTree>
    <p:extLst>
      <p:ext uri="{BB962C8B-B14F-4D97-AF65-F5344CB8AC3E}">
        <p14:creationId xmlns:p14="http://schemas.microsoft.com/office/powerpoint/2010/main" val="217272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683568" y="836712"/>
            <a:ext cx="7776864" cy="646331"/>
          </a:xfrm>
          <a:prstGeom prst="rect">
            <a:avLst/>
          </a:prstGeom>
        </p:spPr>
        <p:txBody>
          <a:bodyPr wrap="square">
            <a:spAutoFit/>
          </a:bodyPr>
          <a:lstStyle/>
          <a:p>
            <a:r>
              <a:rPr lang="en-US" altLang="ko-KR" dirty="0" smtClean="0"/>
              <a:t>  </a:t>
            </a:r>
            <a:r>
              <a:rPr lang="en-US" altLang="ko-KR" b="1" dirty="0" smtClean="0">
                <a:solidFill>
                  <a:srgbClr val="0070C0"/>
                </a:solidFill>
              </a:rPr>
              <a:t>  4) Pascal </a:t>
            </a:r>
            <a:r>
              <a:rPr lang="en-US" altLang="ko-KR" dirty="0" smtClean="0"/>
              <a:t>: </a:t>
            </a:r>
            <a:r>
              <a:rPr lang="ko-KR" altLang="en-US" dirty="0" err="1" smtClean="0"/>
              <a:t>부프로그램이</a:t>
            </a:r>
            <a:r>
              <a:rPr lang="ko-KR" altLang="en-US" dirty="0" smtClean="0"/>
              <a:t> 주 프로그램에 중첩</a:t>
            </a:r>
            <a:r>
              <a:rPr lang="en-US" altLang="ko-KR" dirty="0" smtClean="0"/>
              <a:t>(nest)</a:t>
            </a:r>
            <a:r>
              <a:rPr lang="ko-KR" altLang="en-US" dirty="0" smtClean="0"/>
              <a:t>됨 </a:t>
            </a:r>
            <a:endParaRPr lang="en-US" altLang="ko-KR" dirty="0" smtClean="0"/>
          </a:p>
          <a:p>
            <a:r>
              <a:rPr lang="en-US" altLang="ko-KR" dirty="0" smtClean="0"/>
              <a:t>                  </a:t>
            </a:r>
            <a:r>
              <a:rPr lang="ko-KR" altLang="en-US" dirty="0" smtClean="0"/>
              <a:t>⇒ </a:t>
            </a:r>
            <a:r>
              <a:rPr lang="en-US" altLang="ko-KR" dirty="0" smtClean="0"/>
              <a:t>block-structured program </a:t>
            </a:r>
            <a:endParaRPr lang="en-US" altLang="ko-KR" dirty="0"/>
          </a:p>
        </p:txBody>
      </p:sp>
      <p:pic>
        <p:nvPicPr>
          <p:cNvPr id="28674" name="Picture 2" descr="C:\DOCUME~1\KMLee\LOCALS~1\Temp\UNI00000fa02eb2.gif"/>
          <p:cNvPicPr>
            <a:picLocks noChangeAspect="1" noChangeArrowheads="1"/>
          </p:cNvPicPr>
          <p:nvPr/>
        </p:nvPicPr>
        <p:blipFill>
          <a:blip r:embed="rId3" cstate="print"/>
          <a:srcRect/>
          <a:stretch>
            <a:fillRect/>
          </a:stretch>
        </p:blipFill>
        <p:spPr bwMode="auto">
          <a:xfrm>
            <a:off x="1691680" y="1628800"/>
            <a:ext cx="4608512" cy="4458975"/>
          </a:xfrm>
          <a:prstGeom prst="rect">
            <a:avLst/>
          </a:prstGeom>
          <a:noFill/>
        </p:spPr>
      </p:pic>
    </p:spTree>
    <p:extLst>
      <p:ext uri="{BB962C8B-B14F-4D97-AF65-F5344CB8AC3E}">
        <p14:creationId xmlns:p14="http://schemas.microsoft.com/office/powerpoint/2010/main" val="1355774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755576" y="836712"/>
            <a:ext cx="8136904" cy="5632311"/>
          </a:xfrm>
          <a:prstGeom prst="rect">
            <a:avLst/>
          </a:prstGeom>
        </p:spPr>
        <p:txBody>
          <a:bodyPr wrap="square">
            <a:spAutoFit/>
          </a:bodyPr>
          <a:lstStyle/>
          <a:p>
            <a:r>
              <a:rPr lang="en-US" altLang="ko-KR" dirty="0" smtClean="0"/>
              <a:t>   </a:t>
            </a:r>
            <a:r>
              <a:rPr lang="en-US" altLang="ko-KR" b="1" dirty="0" smtClean="0">
                <a:solidFill>
                  <a:srgbClr val="0070C0"/>
                </a:solidFill>
              </a:rPr>
              <a:t> 5) C++ </a:t>
            </a:r>
            <a:r>
              <a:rPr lang="en-US" altLang="ko-KR" dirty="0" smtClean="0"/>
              <a:t>: C </a:t>
            </a:r>
            <a:r>
              <a:rPr lang="ko-KR" altLang="en-US" dirty="0" smtClean="0"/>
              <a:t>언어에 객체지향 프로그래밍</a:t>
            </a:r>
            <a:r>
              <a:rPr lang="en-US" altLang="ko-KR" dirty="0" smtClean="0"/>
              <a:t>(Object-Oriented Programming)</a:t>
            </a:r>
          </a:p>
          <a:p>
            <a:r>
              <a:rPr lang="en-US" altLang="ko-KR" dirty="0" smtClean="0"/>
              <a:t>               </a:t>
            </a:r>
            <a:r>
              <a:rPr lang="ko-KR" altLang="en-US" dirty="0" smtClean="0"/>
              <a:t>개념을 도입한 언어 </a:t>
            </a:r>
          </a:p>
          <a:p>
            <a:r>
              <a:rPr lang="ko-KR" altLang="en-US" dirty="0" smtClean="0"/>
              <a:t>       </a:t>
            </a:r>
            <a:r>
              <a:rPr lang="en-US" altLang="ko-KR" b="1" dirty="0" smtClean="0"/>
              <a:t>class </a:t>
            </a:r>
            <a:r>
              <a:rPr lang="en-US" altLang="ko-KR" dirty="0" smtClean="0"/>
              <a:t>: an extension of the idea of </a:t>
            </a:r>
            <a:r>
              <a:rPr lang="en-US" altLang="ko-KR" dirty="0" err="1" smtClean="0"/>
              <a:t>struct</a:t>
            </a:r>
            <a:r>
              <a:rPr lang="en-US" altLang="ko-KR" dirty="0" smtClean="0"/>
              <a:t> in C, provides the means</a:t>
            </a:r>
          </a:p>
          <a:p>
            <a:r>
              <a:rPr lang="en-US" altLang="ko-KR" dirty="0" smtClean="0"/>
              <a:t>                for implementing a user-defined data type and associated</a:t>
            </a:r>
          </a:p>
          <a:p>
            <a:r>
              <a:rPr lang="en-US" altLang="ko-KR" dirty="0" smtClean="0"/>
              <a:t>                functions and operators </a:t>
            </a:r>
          </a:p>
          <a:p>
            <a:r>
              <a:rPr lang="en-US" altLang="ko-KR" dirty="0" smtClean="0"/>
              <a:t>                     → can be used to implement an ADT </a:t>
            </a:r>
          </a:p>
          <a:p>
            <a:r>
              <a:rPr lang="en-US" altLang="ko-KR" dirty="0" smtClean="0"/>
              <a:t>      </a:t>
            </a:r>
            <a:r>
              <a:rPr lang="ko-KR" altLang="en-US" dirty="0" smtClean="0"/>
              <a:t>예제 프로그램</a:t>
            </a:r>
            <a:r>
              <a:rPr lang="en-US" altLang="ko-KR" dirty="0" smtClean="0"/>
              <a:t>)</a:t>
            </a:r>
            <a:r>
              <a:rPr lang="ko-KR" altLang="en-US" dirty="0" smtClean="0"/>
              <a:t> </a:t>
            </a:r>
          </a:p>
          <a:p>
            <a:r>
              <a:rPr lang="ko-KR" altLang="en-US" dirty="0" smtClean="0"/>
              <a:t>            </a:t>
            </a:r>
            <a:r>
              <a:rPr lang="en-US" altLang="ko-KR" dirty="0" smtClean="0"/>
              <a:t>#include &lt;</a:t>
            </a:r>
            <a:r>
              <a:rPr lang="en-US" altLang="ko-KR" dirty="0" err="1" smtClean="0"/>
              <a:t>string.h</a:t>
            </a:r>
            <a:r>
              <a:rPr lang="en-US" altLang="ko-KR" dirty="0" smtClean="0"/>
              <a:t>&gt; </a:t>
            </a:r>
          </a:p>
          <a:p>
            <a:r>
              <a:rPr lang="en-US" altLang="ko-KR" dirty="0" smtClean="0"/>
              <a:t>            #include &lt;</a:t>
            </a:r>
            <a:r>
              <a:rPr lang="en-US" altLang="ko-KR" dirty="0" err="1" smtClean="0"/>
              <a:t>iostream.h</a:t>
            </a:r>
            <a:r>
              <a:rPr lang="en-US" altLang="ko-KR" dirty="0" smtClean="0"/>
              <a:t>&gt; </a:t>
            </a:r>
          </a:p>
          <a:p>
            <a:r>
              <a:rPr lang="en-US" altLang="ko-KR" dirty="0" smtClean="0"/>
              <a:t>            </a:t>
            </a:r>
            <a:r>
              <a:rPr lang="en-US" altLang="ko-KR" b="1" dirty="0" smtClean="0"/>
              <a:t>const</a:t>
            </a:r>
            <a:r>
              <a:rPr lang="en-US" altLang="ko-KR" dirty="0" smtClean="0"/>
              <a:t> </a:t>
            </a:r>
            <a:r>
              <a:rPr lang="en-US" altLang="ko-KR" dirty="0" err="1" smtClean="0"/>
              <a:t>int</a:t>
            </a:r>
            <a:r>
              <a:rPr lang="en-US" altLang="ko-KR" dirty="0" smtClean="0"/>
              <a:t> </a:t>
            </a:r>
            <a:r>
              <a:rPr lang="en-US" altLang="ko-KR" dirty="0" err="1" smtClean="0"/>
              <a:t>max_len</a:t>
            </a:r>
            <a:r>
              <a:rPr lang="en-US" altLang="ko-KR" dirty="0" smtClean="0"/>
              <a:t> = 25; </a:t>
            </a:r>
          </a:p>
          <a:p>
            <a:endParaRPr lang="en-US" altLang="ko-KR" dirty="0" smtClean="0"/>
          </a:p>
          <a:p>
            <a:r>
              <a:rPr lang="en-US" altLang="ko-KR" dirty="0" smtClean="0"/>
              <a:t>            </a:t>
            </a:r>
            <a:r>
              <a:rPr lang="en-US" altLang="ko-KR" b="1" dirty="0" smtClean="0"/>
              <a:t>class</a:t>
            </a:r>
            <a:r>
              <a:rPr lang="en-US" altLang="ko-KR" dirty="0" smtClean="0"/>
              <a:t> string { </a:t>
            </a:r>
          </a:p>
          <a:p>
            <a:r>
              <a:rPr lang="en-US" altLang="ko-KR" dirty="0" smtClean="0"/>
              <a:t>            </a:t>
            </a:r>
            <a:r>
              <a:rPr lang="en-US" altLang="ko-KR" b="1" dirty="0" smtClean="0"/>
              <a:t>public:</a:t>
            </a:r>
            <a:r>
              <a:rPr lang="en-US" altLang="ko-KR" dirty="0" smtClean="0"/>
              <a:t>         // universal access </a:t>
            </a:r>
          </a:p>
          <a:p>
            <a:r>
              <a:rPr lang="en-US" altLang="ko-KR" dirty="0" smtClean="0"/>
              <a:t>                 void assign(const char* </a:t>
            </a:r>
            <a:r>
              <a:rPr lang="en-US" altLang="ko-KR" dirty="0" err="1" smtClean="0"/>
              <a:t>st</a:t>
            </a:r>
            <a:r>
              <a:rPr lang="en-US" altLang="ko-KR" dirty="0" smtClean="0"/>
              <a:t>)  { </a:t>
            </a:r>
            <a:r>
              <a:rPr lang="en-US" altLang="ko-KR" dirty="0" err="1" smtClean="0"/>
              <a:t>strcpy</a:t>
            </a:r>
            <a:r>
              <a:rPr lang="en-US" altLang="ko-KR" dirty="0" smtClean="0"/>
              <a:t>(s, </a:t>
            </a:r>
            <a:r>
              <a:rPr lang="en-US" altLang="ko-KR" dirty="0" err="1" smtClean="0"/>
              <a:t>st</a:t>
            </a:r>
            <a:r>
              <a:rPr lang="en-US" altLang="ko-KR" dirty="0" smtClean="0"/>
              <a:t>);  </a:t>
            </a:r>
            <a:r>
              <a:rPr lang="en-US" altLang="ko-KR" dirty="0" err="1" smtClean="0"/>
              <a:t>len</a:t>
            </a:r>
            <a:r>
              <a:rPr lang="en-US" altLang="ko-KR" dirty="0" smtClean="0"/>
              <a:t> = </a:t>
            </a:r>
            <a:r>
              <a:rPr lang="en-US" altLang="ko-KR" dirty="0" err="1" smtClean="0"/>
              <a:t>strlen</a:t>
            </a:r>
            <a:r>
              <a:rPr lang="en-US" altLang="ko-KR" dirty="0" smtClean="0"/>
              <a:t>(</a:t>
            </a:r>
            <a:r>
              <a:rPr lang="en-US" altLang="ko-KR" dirty="0" err="1" smtClean="0"/>
              <a:t>st</a:t>
            </a:r>
            <a:r>
              <a:rPr lang="en-US" altLang="ko-KR" dirty="0" smtClean="0"/>
              <a:t>) } </a:t>
            </a:r>
          </a:p>
          <a:p>
            <a:r>
              <a:rPr lang="en-US" altLang="ko-KR" dirty="0" smtClean="0"/>
              <a:t>                 </a:t>
            </a:r>
            <a:r>
              <a:rPr lang="en-US" altLang="ko-KR" dirty="0" err="1" smtClean="0"/>
              <a:t>int</a:t>
            </a:r>
            <a:r>
              <a:rPr lang="en-US" altLang="ko-KR" dirty="0" smtClean="0"/>
              <a:t>  length()  { return (</a:t>
            </a:r>
            <a:r>
              <a:rPr lang="en-US" altLang="ko-KR" dirty="0" err="1" smtClean="0"/>
              <a:t>len</a:t>
            </a:r>
            <a:r>
              <a:rPr lang="en-US" altLang="ko-KR" dirty="0" smtClean="0"/>
              <a:t>); } </a:t>
            </a:r>
          </a:p>
          <a:p>
            <a:r>
              <a:rPr lang="en-US" altLang="ko-KR" dirty="0" smtClean="0"/>
              <a:t>                 void print()   { </a:t>
            </a:r>
            <a:r>
              <a:rPr lang="en-US" altLang="ko-KR" dirty="0" err="1" smtClean="0"/>
              <a:t>cout</a:t>
            </a:r>
            <a:r>
              <a:rPr lang="en-US" altLang="ko-KR" dirty="0" smtClean="0"/>
              <a:t> &lt;&lt; s &lt;&lt; "\</a:t>
            </a:r>
            <a:r>
              <a:rPr lang="en-US" altLang="ko-KR" dirty="0" err="1" smtClean="0"/>
              <a:t>nlength</a:t>
            </a:r>
            <a:r>
              <a:rPr lang="en-US" altLang="ko-KR" dirty="0" smtClean="0"/>
              <a:t>: " &lt;&lt; </a:t>
            </a:r>
            <a:r>
              <a:rPr lang="en-US" altLang="ko-KR" dirty="0" err="1" smtClean="0"/>
              <a:t>len</a:t>
            </a:r>
            <a:r>
              <a:rPr lang="en-US" altLang="ko-KR" dirty="0" smtClean="0"/>
              <a:t> &lt;&lt; "\n"; } </a:t>
            </a:r>
          </a:p>
          <a:p>
            <a:r>
              <a:rPr lang="en-US" altLang="ko-KR" dirty="0" smtClean="0"/>
              <a:t>            </a:t>
            </a:r>
            <a:r>
              <a:rPr lang="en-US" altLang="ko-KR" b="1" dirty="0" smtClean="0"/>
              <a:t>private:       </a:t>
            </a:r>
            <a:r>
              <a:rPr lang="en-US" altLang="ko-KR" dirty="0" smtClean="0"/>
              <a:t>        // restricted access to member functions </a:t>
            </a:r>
          </a:p>
          <a:p>
            <a:r>
              <a:rPr lang="en-US" altLang="ko-KR" dirty="0" smtClean="0"/>
              <a:t>                 char s[</a:t>
            </a:r>
            <a:r>
              <a:rPr lang="en-US" altLang="ko-KR" dirty="0" err="1" smtClean="0"/>
              <a:t>max_len</a:t>
            </a:r>
            <a:r>
              <a:rPr lang="en-US" altLang="ko-KR" dirty="0" smtClean="0"/>
              <a:t>]; </a:t>
            </a:r>
          </a:p>
          <a:p>
            <a:r>
              <a:rPr lang="en-US" altLang="ko-KR" dirty="0" smtClean="0"/>
              <a:t>                 </a:t>
            </a:r>
            <a:r>
              <a:rPr lang="en-US" altLang="ko-KR" dirty="0" err="1" smtClean="0"/>
              <a:t>int</a:t>
            </a:r>
            <a:r>
              <a:rPr lang="en-US" altLang="ko-KR" dirty="0" smtClean="0"/>
              <a:t>  </a:t>
            </a:r>
            <a:r>
              <a:rPr lang="en-US" altLang="ko-KR" dirty="0" err="1" smtClean="0"/>
              <a:t>len</a:t>
            </a:r>
            <a:r>
              <a:rPr lang="en-US" altLang="ko-KR" dirty="0" smtClean="0"/>
              <a:t>; </a:t>
            </a:r>
          </a:p>
          <a:p>
            <a:r>
              <a:rPr lang="en-US" altLang="ko-KR" dirty="0" smtClean="0"/>
              <a:t>            }; </a:t>
            </a:r>
            <a:endParaRPr lang="en-US" altLang="ko-KR" dirty="0"/>
          </a:p>
        </p:txBody>
      </p:sp>
    </p:spTree>
    <p:extLst>
      <p:ext uri="{BB962C8B-B14F-4D97-AF65-F5344CB8AC3E}">
        <p14:creationId xmlns:p14="http://schemas.microsoft.com/office/powerpoint/2010/main" val="139201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827584" y="908720"/>
            <a:ext cx="7776864" cy="4247317"/>
          </a:xfrm>
          <a:prstGeom prst="rect">
            <a:avLst/>
          </a:prstGeom>
        </p:spPr>
        <p:txBody>
          <a:bodyPr wrap="square">
            <a:spAutoFit/>
          </a:bodyPr>
          <a:lstStyle/>
          <a:p>
            <a:r>
              <a:rPr lang="en-US" altLang="ko-KR" dirty="0" smtClean="0"/>
              <a:t>        void main() </a:t>
            </a:r>
          </a:p>
          <a:p>
            <a:r>
              <a:rPr lang="en-US" altLang="ko-KR" dirty="0" smtClean="0"/>
              <a:t>        { </a:t>
            </a:r>
          </a:p>
          <a:p>
            <a:r>
              <a:rPr lang="en-US" altLang="ko-KR" dirty="0" smtClean="0"/>
              <a:t>            string  one, two; </a:t>
            </a:r>
          </a:p>
          <a:p>
            <a:r>
              <a:rPr lang="en-US" altLang="ko-KR" dirty="0" smtClean="0"/>
              <a:t>            char   three[40] = {"My name is Charles Babbage."}; </a:t>
            </a:r>
          </a:p>
          <a:p>
            <a:endParaRPr lang="en-US" altLang="ko-KR" dirty="0" smtClean="0"/>
          </a:p>
          <a:p>
            <a:r>
              <a:rPr lang="en-US" altLang="ko-KR" dirty="0" smtClean="0"/>
              <a:t>            </a:t>
            </a:r>
            <a:r>
              <a:rPr lang="en-US" altLang="ko-KR" dirty="0" err="1" smtClean="0"/>
              <a:t>one.assign</a:t>
            </a:r>
            <a:r>
              <a:rPr lang="en-US" altLang="ko-KR" dirty="0" smtClean="0"/>
              <a:t>("My name is Alan Turing"); </a:t>
            </a:r>
          </a:p>
          <a:p>
            <a:r>
              <a:rPr lang="en-US" altLang="ko-KR" dirty="0" smtClean="0"/>
              <a:t>            </a:t>
            </a:r>
            <a:r>
              <a:rPr lang="en-US" altLang="ko-KR" dirty="0" err="1" smtClean="0"/>
              <a:t>two.assign</a:t>
            </a:r>
            <a:r>
              <a:rPr lang="en-US" altLang="ko-KR" dirty="0" smtClean="0"/>
              <a:t>(three); </a:t>
            </a:r>
          </a:p>
          <a:p>
            <a:r>
              <a:rPr lang="en-US" altLang="ko-KR" dirty="0" smtClean="0"/>
              <a:t>            </a:t>
            </a:r>
            <a:r>
              <a:rPr lang="en-US" altLang="ko-KR" dirty="0" err="1" smtClean="0"/>
              <a:t>cout</a:t>
            </a:r>
            <a:r>
              <a:rPr lang="en-US" altLang="ko-KR" dirty="0" smtClean="0"/>
              <a:t> &lt;&lt; three; </a:t>
            </a:r>
          </a:p>
          <a:p>
            <a:r>
              <a:rPr lang="en-US" altLang="ko-KR" dirty="0" smtClean="0"/>
              <a:t>            </a:t>
            </a:r>
            <a:r>
              <a:rPr lang="en-US" altLang="ko-KR" dirty="0" err="1" smtClean="0"/>
              <a:t>cout</a:t>
            </a:r>
            <a:r>
              <a:rPr lang="en-US" altLang="ko-KR" dirty="0" smtClean="0"/>
              <a:t> &lt;&lt; "\</a:t>
            </a:r>
            <a:r>
              <a:rPr lang="en-US" altLang="ko-KR" dirty="0" err="1" smtClean="0"/>
              <a:t>nlength</a:t>
            </a:r>
            <a:r>
              <a:rPr lang="en-US" altLang="ko-KR" dirty="0" smtClean="0"/>
              <a:t>: " &lt;&lt; </a:t>
            </a:r>
            <a:r>
              <a:rPr lang="en-US" altLang="ko-KR" dirty="0" err="1" smtClean="0"/>
              <a:t>strlen</a:t>
            </a:r>
            <a:r>
              <a:rPr lang="en-US" altLang="ko-KR" dirty="0" smtClean="0"/>
              <a:t>(three) &lt;&lt; </a:t>
            </a:r>
            <a:r>
              <a:rPr lang="en-US" altLang="ko-KR" dirty="0" err="1" smtClean="0"/>
              <a:t>endl</a:t>
            </a:r>
            <a:r>
              <a:rPr lang="en-US" altLang="ko-KR" dirty="0" smtClean="0"/>
              <a:t>; </a:t>
            </a:r>
          </a:p>
          <a:p>
            <a:endParaRPr lang="en-US" altLang="ko-KR" dirty="0" smtClean="0"/>
          </a:p>
          <a:p>
            <a:r>
              <a:rPr lang="en-US" altLang="ko-KR" dirty="0" smtClean="0"/>
              <a:t>            if (</a:t>
            </a:r>
            <a:r>
              <a:rPr lang="en-US" altLang="ko-KR" dirty="0" err="1" smtClean="0"/>
              <a:t>one.length</a:t>
            </a:r>
            <a:r>
              <a:rPr lang="en-US" altLang="ko-KR" dirty="0" smtClean="0"/>
              <a:t>() &lt;= </a:t>
            </a:r>
            <a:r>
              <a:rPr lang="en-US" altLang="ko-KR" dirty="0" err="1" smtClean="0"/>
              <a:t>two.length</a:t>
            </a:r>
            <a:r>
              <a:rPr lang="en-US" altLang="ko-KR" dirty="0" smtClean="0"/>
              <a:t>()) </a:t>
            </a:r>
          </a:p>
          <a:p>
            <a:r>
              <a:rPr lang="en-US" altLang="ko-KR" dirty="0" smtClean="0"/>
              <a:t>                </a:t>
            </a:r>
            <a:r>
              <a:rPr lang="en-US" altLang="ko-KR" dirty="0" err="1" smtClean="0"/>
              <a:t>one.print</a:t>
            </a:r>
            <a:r>
              <a:rPr lang="en-US" altLang="ko-KR" dirty="0" smtClean="0"/>
              <a:t>(); </a:t>
            </a:r>
          </a:p>
          <a:p>
            <a:r>
              <a:rPr lang="en-US" altLang="ko-KR" dirty="0" smtClean="0"/>
              <a:t>            else </a:t>
            </a:r>
          </a:p>
          <a:p>
            <a:r>
              <a:rPr lang="en-US" altLang="ko-KR" dirty="0" smtClean="0"/>
              <a:t>                </a:t>
            </a:r>
            <a:r>
              <a:rPr lang="en-US" altLang="ko-KR" dirty="0" err="1" smtClean="0"/>
              <a:t>two.print</a:t>
            </a:r>
            <a:r>
              <a:rPr lang="en-US" altLang="ko-KR" dirty="0" smtClean="0"/>
              <a:t>(); </a:t>
            </a:r>
          </a:p>
          <a:p>
            <a:r>
              <a:rPr lang="en-US" altLang="ko-KR" dirty="0" smtClean="0"/>
              <a:t>        } </a:t>
            </a:r>
            <a:endParaRPr lang="en-US" altLang="ko-KR" dirty="0"/>
          </a:p>
        </p:txBody>
      </p:sp>
    </p:spTree>
    <p:extLst>
      <p:ext uri="{BB962C8B-B14F-4D97-AF65-F5344CB8AC3E}">
        <p14:creationId xmlns:p14="http://schemas.microsoft.com/office/powerpoint/2010/main" val="3832435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014894"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grpSp>
        <p:nvGrpSpPr>
          <p:cNvPr id="11" name="그룹 10"/>
          <p:cNvGrpSpPr/>
          <p:nvPr/>
        </p:nvGrpSpPr>
        <p:grpSpPr>
          <a:xfrm>
            <a:off x="323528" y="692696"/>
            <a:ext cx="7704856" cy="5598238"/>
            <a:chOff x="323528" y="692696"/>
            <a:chExt cx="7704856" cy="5598238"/>
          </a:xfrm>
        </p:grpSpPr>
        <p:sp>
          <p:nvSpPr>
            <p:cNvPr id="10" name="직사각형 9"/>
            <p:cNvSpPr/>
            <p:nvPr/>
          </p:nvSpPr>
          <p:spPr>
            <a:xfrm>
              <a:off x="323528" y="692696"/>
              <a:ext cx="4572000" cy="954107"/>
            </a:xfrm>
            <a:prstGeom prst="rect">
              <a:avLst/>
            </a:prstGeom>
          </p:spPr>
          <p:txBody>
            <a:bodyPr>
              <a:spAutoFit/>
            </a:bodyPr>
            <a:lstStyle/>
            <a:p>
              <a:r>
                <a:rPr lang="en-US" altLang="ko-KR" sz="2000" dirty="0" smtClean="0">
                  <a:solidFill>
                    <a:srgbClr val="00B050"/>
                  </a:solidFill>
                  <a:latin typeface="휴먼엑스포" pitchFamily="18" charset="-127"/>
                  <a:ea typeface="휴먼엑스포" pitchFamily="18" charset="-127"/>
                </a:rPr>
                <a:t>5.3 </a:t>
              </a:r>
              <a:r>
                <a:rPr lang="ko-KR" altLang="en-US" sz="2000" dirty="0" smtClean="0">
                  <a:solidFill>
                    <a:srgbClr val="00B050"/>
                  </a:solidFill>
                  <a:latin typeface="휴먼엑스포" pitchFamily="18" charset="-127"/>
                  <a:ea typeface="휴먼엑스포" pitchFamily="18" charset="-127"/>
                </a:rPr>
                <a:t>프로그램 개발과정 </a:t>
              </a:r>
            </a:p>
            <a:p>
              <a:r>
                <a:rPr lang="ko-KR" altLang="en-US" dirty="0" smtClean="0"/>
                <a:t/>
              </a:r>
              <a:br>
                <a:rPr lang="ko-KR" altLang="en-US" dirty="0" smtClean="0"/>
              </a:br>
              <a:r>
                <a:rPr lang="en-US" altLang="ko-KR" dirty="0" smtClean="0">
                  <a:solidFill>
                    <a:srgbClr val="C00000"/>
                  </a:solidFill>
                  <a:latin typeface="휴먼엑스포" pitchFamily="18" charset="-127"/>
                  <a:ea typeface="휴먼엑스포" pitchFamily="18" charset="-127"/>
                </a:rPr>
                <a:t>(1) </a:t>
              </a:r>
              <a:r>
                <a:rPr lang="ko-KR" altLang="en-US" dirty="0" smtClean="0">
                  <a:solidFill>
                    <a:srgbClr val="C00000"/>
                  </a:solidFill>
                  <a:latin typeface="휴먼엑스포" pitchFamily="18" charset="-127"/>
                  <a:ea typeface="휴먼엑스포" pitchFamily="18" charset="-127"/>
                </a:rPr>
                <a:t>단계별 프로그램 개발 </a:t>
              </a:r>
              <a:endParaRPr lang="ko-KR" altLang="en-US" dirty="0">
                <a:solidFill>
                  <a:srgbClr val="C00000"/>
                </a:solidFill>
                <a:latin typeface="휴먼엑스포" pitchFamily="18" charset="-127"/>
                <a:ea typeface="휴먼엑스포" pitchFamily="18" charset="-127"/>
              </a:endParaRPr>
            </a:p>
          </p:txBody>
        </p:sp>
        <p:pic>
          <p:nvPicPr>
            <p:cNvPr id="33794" name="Picture 2" descr="C:\DOCUME~1\KMLee\LOCALS~1\Temp\UNI00000fa02eba.gif"/>
            <p:cNvPicPr>
              <a:picLocks noChangeAspect="1" noChangeArrowheads="1"/>
            </p:cNvPicPr>
            <p:nvPr/>
          </p:nvPicPr>
          <p:blipFill>
            <a:blip r:embed="rId3" cstate="print"/>
            <a:srcRect/>
            <a:stretch>
              <a:fillRect/>
            </a:stretch>
          </p:blipFill>
          <p:spPr bwMode="auto">
            <a:xfrm>
              <a:off x="3491880" y="692696"/>
              <a:ext cx="4536504" cy="5598238"/>
            </a:xfrm>
            <a:prstGeom prst="rect">
              <a:avLst/>
            </a:prstGeom>
            <a:noFill/>
          </p:spPr>
        </p:pic>
      </p:grpSp>
    </p:spTree>
    <p:extLst>
      <p:ext uri="{BB962C8B-B14F-4D97-AF65-F5344CB8AC3E}">
        <p14:creationId xmlns:p14="http://schemas.microsoft.com/office/powerpoint/2010/main" val="2485151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91872"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grpSp>
        <p:nvGrpSpPr>
          <p:cNvPr id="11" name="그룹 10"/>
          <p:cNvGrpSpPr/>
          <p:nvPr/>
        </p:nvGrpSpPr>
        <p:grpSpPr>
          <a:xfrm>
            <a:off x="611560" y="764704"/>
            <a:ext cx="8208912" cy="5580696"/>
            <a:chOff x="611560" y="764704"/>
            <a:chExt cx="8208912" cy="5580696"/>
          </a:xfrm>
        </p:grpSpPr>
        <p:sp>
          <p:nvSpPr>
            <p:cNvPr id="10" name="직사각형 9"/>
            <p:cNvSpPr/>
            <p:nvPr/>
          </p:nvSpPr>
          <p:spPr>
            <a:xfrm>
              <a:off x="611560" y="764704"/>
              <a:ext cx="8208912" cy="1754326"/>
            </a:xfrm>
            <a:prstGeom prst="rect">
              <a:avLst/>
            </a:prstGeom>
          </p:spPr>
          <p:txBody>
            <a:bodyPr wrap="square">
              <a:spAutoFit/>
            </a:bodyPr>
            <a:lstStyle/>
            <a:p>
              <a:r>
                <a:rPr lang="en-US" altLang="ko-KR" dirty="0" smtClean="0">
                  <a:solidFill>
                    <a:srgbClr val="C00000"/>
                  </a:solidFill>
                  <a:latin typeface="휴먼엑스포" pitchFamily="18" charset="-127"/>
                  <a:ea typeface="휴먼엑스포" pitchFamily="18" charset="-127"/>
                </a:rPr>
                <a:t>(2) </a:t>
              </a:r>
              <a:r>
                <a:rPr lang="ko-KR" altLang="en-US" dirty="0" smtClean="0">
                  <a:solidFill>
                    <a:srgbClr val="C00000"/>
                  </a:solidFill>
                  <a:latin typeface="휴먼엑스포" pitchFamily="18" charset="-127"/>
                  <a:ea typeface="휴먼엑스포" pitchFamily="18" charset="-127"/>
                </a:rPr>
                <a:t>통합개발 환경</a:t>
              </a:r>
              <a:r>
                <a:rPr lang="en-US" altLang="ko-KR" dirty="0" smtClean="0">
                  <a:solidFill>
                    <a:srgbClr val="C00000"/>
                  </a:solidFill>
                  <a:latin typeface="휴먼엑스포" pitchFamily="18" charset="-127"/>
                  <a:ea typeface="휴먼엑스포" pitchFamily="18" charset="-127"/>
                </a:rPr>
                <a:t>(Integrated Development Environment) </a:t>
              </a:r>
            </a:p>
            <a:p>
              <a:r>
                <a:rPr lang="en-US" altLang="ko-KR" dirty="0" smtClean="0"/>
                <a:t/>
              </a:r>
              <a:br>
                <a:rPr lang="en-US" altLang="ko-KR" dirty="0" smtClean="0"/>
              </a:br>
              <a:r>
                <a:rPr lang="en-US" altLang="ko-KR" dirty="0" smtClean="0"/>
                <a:t>    </a:t>
              </a:r>
              <a:r>
                <a:rPr lang="ko-KR" altLang="en-US" dirty="0" smtClean="0"/>
                <a:t>프로그램의 </a:t>
              </a:r>
              <a:r>
                <a:rPr lang="en-US" altLang="ko-KR" dirty="0" smtClean="0"/>
                <a:t>editing, compiling, linking </a:t>
              </a:r>
              <a:r>
                <a:rPr lang="ko-KR" altLang="en-US" dirty="0" smtClean="0"/>
                <a:t>및 </a:t>
              </a:r>
              <a:r>
                <a:rPr lang="en-US" altLang="ko-KR" dirty="0" smtClean="0"/>
                <a:t>execution</a:t>
              </a:r>
              <a:r>
                <a:rPr lang="ko-KR" altLang="en-US" dirty="0" smtClean="0"/>
                <a:t>을 통합하여 메뉴를</a:t>
              </a:r>
              <a:endParaRPr lang="en-US" altLang="ko-KR" dirty="0" smtClean="0"/>
            </a:p>
            <a:p>
              <a:r>
                <a:rPr lang="en-US" altLang="ko-KR" dirty="0" smtClean="0"/>
                <a:t>   </a:t>
              </a:r>
              <a:r>
                <a:rPr lang="ko-KR" altLang="en-US" dirty="0" smtClean="0"/>
                <a:t> 구성하고</a:t>
              </a:r>
              <a:r>
                <a:rPr lang="en-US" altLang="ko-KR" dirty="0" smtClean="0"/>
                <a:t>, </a:t>
              </a:r>
              <a:r>
                <a:rPr lang="ko-KR" altLang="en-US" dirty="0" smtClean="0"/>
                <a:t>이를 선택하여 처리하는 방식 </a:t>
              </a:r>
            </a:p>
            <a:p>
              <a:endParaRPr lang="ko-KR" altLang="en-US" dirty="0" smtClean="0"/>
            </a:p>
            <a:p>
              <a:r>
                <a:rPr lang="ko-KR" altLang="en-US" dirty="0" smtClean="0"/>
                <a:t>    예</a:t>
              </a:r>
              <a:r>
                <a:rPr lang="en-US" altLang="ko-KR" dirty="0" smtClean="0"/>
                <a:t>) Visual C++</a:t>
              </a:r>
              <a:r>
                <a:rPr lang="ko-KR" altLang="en-US" dirty="0" smtClean="0"/>
                <a:t>의 </a:t>
              </a:r>
              <a:r>
                <a:rPr lang="en-US" altLang="ko-KR" dirty="0" smtClean="0"/>
                <a:t>Developer studio </a:t>
              </a:r>
              <a:endParaRPr lang="en-US" altLang="ko-KR" dirty="0"/>
            </a:p>
          </p:txBody>
        </p:sp>
        <p:pic>
          <p:nvPicPr>
            <p:cNvPr id="34817" name="Picture 1"/>
            <p:cNvPicPr>
              <a:picLocks noChangeAspect="1" noChangeArrowheads="1"/>
            </p:cNvPicPr>
            <p:nvPr/>
          </p:nvPicPr>
          <p:blipFill>
            <a:blip r:embed="rId3" cstate="print"/>
            <a:srcRect/>
            <a:stretch>
              <a:fillRect/>
            </a:stretch>
          </p:blipFill>
          <p:spPr bwMode="auto">
            <a:xfrm>
              <a:off x="1475656" y="2636912"/>
              <a:ext cx="4932040" cy="3708488"/>
            </a:xfrm>
            <a:prstGeom prst="rect">
              <a:avLst/>
            </a:prstGeom>
            <a:noFill/>
            <a:ln w="9525">
              <a:noFill/>
              <a:miter lim="800000"/>
              <a:headEnd/>
              <a:tailEnd/>
            </a:ln>
          </p:spPr>
        </p:pic>
      </p:grpSp>
    </p:spTree>
    <p:extLst>
      <p:ext uri="{BB962C8B-B14F-4D97-AF65-F5344CB8AC3E}">
        <p14:creationId xmlns:p14="http://schemas.microsoft.com/office/powerpoint/2010/main" val="42462985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91872"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35841" name="Rectangle 1"/>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굴림" pitchFamily="50" charset="-127"/>
              <a:ea typeface="굴림" pitchFamily="50" charset="-127"/>
            </a:endParaRPr>
          </a:p>
        </p:txBody>
      </p:sp>
      <p:grpSp>
        <p:nvGrpSpPr>
          <p:cNvPr id="12" name="그룹 11"/>
          <p:cNvGrpSpPr/>
          <p:nvPr/>
        </p:nvGrpSpPr>
        <p:grpSpPr>
          <a:xfrm>
            <a:off x="539552" y="836712"/>
            <a:ext cx="6048672" cy="5414158"/>
            <a:chOff x="539552" y="836712"/>
            <a:chExt cx="6048672" cy="5414158"/>
          </a:xfrm>
        </p:grpSpPr>
        <p:sp>
          <p:nvSpPr>
            <p:cNvPr id="10" name="직사각형 9"/>
            <p:cNvSpPr/>
            <p:nvPr/>
          </p:nvSpPr>
          <p:spPr>
            <a:xfrm>
              <a:off x="539552" y="836712"/>
              <a:ext cx="1830950" cy="369332"/>
            </a:xfrm>
            <a:prstGeom prst="rect">
              <a:avLst/>
            </a:prstGeom>
          </p:spPr>
          <p:txBody>
            <a:bodyPr wrap="none">
              <a:spAutoFit/>
            </a:bodyPr>
            <a:lstStyle/>
            <a:p>
              <a:r>
                <a:rPr lang="en-US" altLang="ko-KR" dirty="0" smtClean="0">
                  <a:solidFill>
                    <a:srgbClr val="C00000"/>
                  </a:solidFill>
                  <a:latin typeface="휴먼엑스포" pitchFamily="18" charset="-127"/>
                  <a:ea typeface="휴먼엑스포" pitchFamily="18" charset="-127"/>
                </a:rPr>
                <a:t>(3) Flowchart </a:t>
              </a:r>
              <a:endParaRPr lang="en-US" altLang="ko-KR" dirty="0">
                <a:solidFill>
                  <a:srgbClr val="C00000"/>
                </a:solidFill>
                <a:latin typeface="휴먼엑스포" pitchFamily="18" charset="-127"/>
                <a:ea typeface="휴먼엑스포" pitchFamily="18" charset="-127"/>
              </a:endParaRPr>
            </a:p>
          </p:txBody>
        </p:sp>
        <p:pic>
          <p:nvPicPr>
            <p:cNvPr id="11" name="그림 10" descr="flowchart.bmp"/>
            <p:cNvPicPr>
              <a:picLocks noChangeAspect="1"/>
            </p:cNvPicPr>
            <p:nvPr/>
          </p:nvPicPr>
          <p:blipFill>
            <a:blip r:embed="rId3" cstate="print"/>
            <a:stretch>
              <a:fillRect/>
            </a:stretch>
          </p:blipFill>
          <p:spPr>
            <a:xfrm>
              <a:off x="2267744" y="980727"/>
              <a:ext cx="4320480" cy="5270143"/>
            </a:xfrm>
            <a:prstGeom prst="rect">
              <a:avLst/>
            </a:prstGeom>
          </p:spPr>
        </p:pic>
      </p:grpSp>
    </p:spTree>
    <p:extLst>
      <p:ext uri="{BB962C8B-B14F-4D97-AF65-F5344CB8AC3E}">
        <p14:creationId xmlns:p14="http://schemas.microsoft.com/office/powerpoint/2010/main" val="41226303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004162"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467544" y="764704"/>
            <a:ext cx="8676456" cy="5247590"/>
          </a:xfrm>
          <a:prstGeom prst="rect">
            <a:avLst/>
          </a:prstGeom>
        </p:spPr>
        <p:txBody>
          <a:bodyPr wrap="square">
            <a:spAutoFit/>
          </a:bodyPr>
          <a:lstStyle/>
          <a:p>
            <a:r>
              <a:rPr lang="en-US" altLang="ko-KR" sz="2000" dirty="0" smtClean="0">
                <a:solidFill>
                  <a:srgbClr val="00B050"/>
                </a:solidFill>
                <a:latin typeface="휴먼엑스포" pitchFamily="18" charset="-127"/>
                <a:ea typeface="휴먼엑스포" pitchFamily="18" charset="-127"/>
              </a:rPr>
              <a:t>5.4 Software engineering </a:t>
            </a:r>
          </a:p>
          <a:p>
            <a:endParaRPr lang="en-US" altLang="ko-KR" dirty="0" smtClean="0"/>
          </a:p>
          <a:p>
            <a:r>
              <a:rPr lang="en-US" altLang="ko-KR" dirty="0" smtClean="0"/>
              <a:t>    </a:t>
            </a:r>
            <a:r>
              <a:rPr lang="en-US" altLang="ko-KR" b="1" dirty="0" smtClean="0">
                <a:solidFill>
                  <a:srgbClr val="0070C0"/>
                </a:solidFill>
              </a:rPr>
              <a:t>Definition</a:t>
            </a:r>
            <a:r>
              <a:rPr lang="en-US" altLang="ko-KR" dirty="0" smtClean="0"/>
              <a:t>(by Boehm) : Software engineering is the </a:t>
            </a:r>
            <a:r>
              <a:rPr lang="en-US" altLang="ko-KR" b="1" dirty="0" smtClean="0">
                <a:solidFill>
                  <a:srgbClr val="C00000"/>
                </a:solidFill>
              </a:rPr>
              <a:t>application of science and mathematics</a:t>
            </a:r>
            <a:r>
              <a:rPr lang="en-US" altLang="ko-KR" dirty="0" smtClean="0"/>
              <a:t> by which the capabilities of computer equipment are made useful to man via computer programs, procedures, and associated documentations. </a:t>
            </a:r>
          </a:p>
          <a:p>
            <a:endParaRPr lang="en-US" altLang="ko-KR" dirty="0" smtClean="0"/>
          </a:p>
          <a:p>
            <a:r>
              <a:rPr lang="en-US" altLang="ko-KR" dirty="0" smtClean="0">
                <a:solidFill>
                  <a:srgbClr val="C00000"/>
                </a:solidFill>
                <a:latin typeface="휴먼엑스포" pitchFamily="18" charset="-127"/>
                <a:ea typeface="휴먼엑스포" pitchFamily="18" charset="-127"/>
              </a:rPr>
              <a:t>(1) Software </a:t>
            </a:r>
            <a:r>
              <a:rPr lang="ko-KR" altLang="en-US" dirty="0" smtClean="0">
                <a:solidFill>
                  <a:srgbClr val="C00000"/>
                </a:solidFill>
                <a:latin typeface="휴먼엑스포" pitchFamily="18" charset="-127"/>
                <a:ea typeface="휴먼엑스포" pitchFamily="18" charset="-127"/>
              </a:rPr>
              <a:t>경향 </a:t>
            </a:r>
          </a:p>
          <a:p>
            <a:endParaRPr lang="en-US" altLang="ko-KR" dirty="0" smtClean="0"/>
          </a:p>
          <a:p>
            <a:r>
              <a:rPr lang="ko-KR" altLang="en-US" dirty="0" smtClean="0"/>
              <a:t>    ▶ 초기 </a:t>
            </a:r>
            <a:r>
              <a:rPr lang="en-US" altLang="ko-KR" dirty="0" smtClean="0"/>
              <a:t>: </a:t>
            </a:r>
            <a:r>
              <a:rPr lang="ko-KR" altLang="en-US" dirty="0" smtClean="0"/>
              <a:t>대부분이 </a:t>
            </a:r>
            <a:r>
              <a:rPr lang="en-US" altLang="ko-KR" dirty="0" smtClean="0"/>
              <a:t>hardware </a:t>
            </a:r>
            <a:r>
              <a:rPr lang="ko-KR" altLang="en-US" dirty="0" smtClean="0"/>
              <a:t>비용이었으며</a:t>
            </a:r>
            <a:r>
              <a:rPr lang="en-US" altLang="ko-KR" dirty="0" smtClean="0"/>
              <a:t>, software</a:t>
            </a:r>
            <a:r>
              <a:rPr lang="ko-KR" altLang="en-US" dirty="0" smtClean="0"/>
              <a:t>는 개발비의 비중이 높음 </a:t>
            </a:r>
          </a:p>
          <a:p>
            <a:pPr>
              <a:lnSpc>
                <a:spcPct val="150000"/>
              </a:lnSpc>
            </a:pPr>
            <a:r>
              <a:rPr lang="ko-KR" altLang="en-US" dirty="0" smtClean="0"/>
              <a:t>        현재 </a:t>
            </a:r>
            <a:r>
              <a:rPr lang="en-US" altLang="ko-KR" dirty="0" smtClean="0"/>
              <a:t>: software </a:t>
            </a:r>
            <a:r>
              <a:rPr lang="ko-KR" altLang="en-US" dirty="0" smtClean="0"/>
              <a:t>비용이 대부분으로 특히 유지보수에 들어가는 비용이 </a:t>
            </a:r>
            <a:endParaRPr lang="en-US" altLang="ko-KR" dirty="0" smtClean="0"/>
          </a:p>
          <a:p>
            <a:r>
              <a:rPr lang="en-US" altLang="ko-KR" dirty="0" smtClean="0"/>
              <a:t>                50%</a:t>
            </a:r>
            <a:r>
              <a:rPr lang="ko-KR" altLang="en-US" dirty="0" smtClean="0"/>
              <a:t>를 상회함 </a:t>
            </a:r>
          </a:p>
          <a:p>
            <a:pPr>
              <a:lnSpc>
                <a:spcPct val="150000"/>
              </a:lnSpc>
            </a:pPr>
            <a:r>
              <a:rPr lang="ko-KR" altLang="en-US" dirty="0" smtClean="0"/>
              <a:t>         ⇒ 보다 </a:t>
            </a:r>
            <a:r>
              <a:rPr lang="en-US" altLang="ko-KR" dirty="0" smtClean="0"/>
              <a:t>reliable</a:t>
            </a:r>
            <a:r>
              <a:rPr lang="ko-KR" altLang="en-US" dirty="0" smtClean="0"/>
              <a:t>한 </a:t>
            </a:r>
            <a:r>
              <a:rPr lang="en-US" altLang="ko-KR" dirty="0" smtClean="0"/>
              <a:t>software</a:t>
            </a:r>
            <a:r>
              <a:rPr lang="ko-KR" altLang="en-US" dirty="0" smtClean="0"/>
              <a:t>의 생산이 요구됨 </a:t>
            </a:r>
          </a:p>
          <a:p>
            <a:r>
              <a:rPr lang="ko-KR" altLang="en-US" dirty="0" smtClean="0"/>
              <a:t/>
            </a:r>
            <a:br>
              <a:rPr lang="ko-KR" altLang="en-US" dirty="0" smtClean="0"/>
            </a:br>
            <a:r>
              <a:rPr lang="ko-KR" altLang="en-US" dirty="0" smtClean="0"/>
              <a:t>    ▶ 좋은 </a:t>
            </a:r>
            <a:r>
              <a:rPr lang="en-US" altLang="ko-KR" dirty="0" smtClean="0"/>
              <a:t>software</a:t>
            </a:r>
            <a:r>
              <a:rPr lang="ko-KR" altLang="en-US" dirty="0" smtClean="0"/>
              <a:t>란</a:t>
            </a:r>
            <a:r>
              <a:rPr lang="en-US" altLang="ko-KR" dirty="0" smtClean="0"/>
              <a:t>?</a:t>
            </a:r>
            <a:r>
              <a:rPr lang="ko-KR" altLang="en-US" dirty="0" smtClean="0"/>
              <a:t> </a:t>
            </a:r>
          </a:p>
          <a:p>
            <a:pPr>
              <a:lnSpc>
                <a:spcPct val="150000"/>
              </a:lnSpc>
            </a:pPr>
            <a:r>
              <a:rPr lang="ko-KR" altLang="en-US" dirty="0" smtClean="0"/>
              <a:t>        ① </a:t>
            </a:r>
            <a:r>
              <a:rPr lang="en-US" altLang="ko-KR" dirty="0" smtClean="0"/>
              <a:t>reliable  ② useful to humane  ③ easy to use  ④ hard to misuse </a:t>
            </a:r>
          </a:p>
          <a:p>
            <a:r>
              <a:rPr lang="en-US" altLang="ko-KR" dirty="0" smtClean="0"/>
              <a:t>        ⑤ auditable </a:t>
            </a:r>
            <a:endParaRPr lang="en-US" altLang="ko-KR" dirty="0"/>
          </a:p>
        </p:txBody>
      </p:sp>
    </p:spTree>
    <p:extLst>
      <p:ext uri="{BB962C8B-B14F-4D97-AF65-F5344CB8AC3E}">
        <p14:creationId xmlns:p14="http://schemas.microsoft.com/office/powerpoint/2010/main" val="2349103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028384" y="11344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539552" y="836712"/>
            <a:ext cx="8604448" cy="4662815"/>
          </a:xfrm>
          <a:prstGeom prst="rect">
            <a:avLst/>
          </a:prstGeom>
        </p:spPr>
        <p:txBody>
          <a:bodyPr wrap="square">
            <a:spAutoFit/>
          </a:bodyPr>
          <a:lstStyle/>
          <a:p>
            <a:r>
              <a:rPr lang="en-US" altLang="ko-KR" dirty="0" smtClean="0">
                <a:solidFill>
                  <a:srgbClr val="C00000"/>
                </a:solidFill>
                <a:latin typeface="휴먼엑스포" pitchFamily="18" charset="-127"/>
                <a:ea typeface="휴먼엑스포" pitchFamily="18" charset="-127"/>
              </a:rPr>
              <a:t>(2) Software </a:t>
            </a:r>
            <a:r>
              <a:rPr lang="ko-KR" altLang="en-US" dirty="0" smtClean="0">
                <a:solidFill>
                  <a:srgbClr val="C00000"/>
                </a:solidFill>
                <a:latin typeface="휴먼엑스포" pitchFamily="18" charset="-127"/>
                <a:ea typeface="휴먼엑스포" pitchFamily="18" charset="-127"/>
              </a:rPr>
              <a:t>공학의 기술 </a:t>
            </a:r>
          </a:p>
          <a:p>
            <a:pPr>
              <a:lnSpc>
                <a:spcPct val="200000"/>
              </a:lnSpc>
            </a:pPr>
            <a:r>
              <a:rPr lang="ko-KR" altLang="en-US" dirty="0" smtClean="0"/>
              <a:t>     </a:t>
            </a:r>
            <a:r>
              <a:rPr lang="en-US" altLang="ko-KR" dirty="0" smtClean="0"/>
              <a:t>software </a:t>
            </a:r>
            <a:r>
              <a:rPr lang="ko-KR" altLang="en-US" dirty="0" smtClean="0"/>
              <a:t>개발관리자의 당면 문제 </a:t>
            </a:r>
          </a:p>
          <a:p>
            <a:r>
              <a:rPr lang="ko-KR" altLang="en-US" dirty="0" smtClean="0"/>
              <a:t>        </a:t>
            </a:r>
            <a:r>
              <a:rPr lang="ko-KR" altLang="en-US" dirty="0" smtClean="0">
                <a:solidFill>
                  <a:srgbClr val="00B050"/>
                </a:solidFill>
              </a:rPr>
              <a:t>① 만족할 만한 요구 분석</a:t>
            </a:r>
            <a:r>
              <a:rPr lang="en-US" altLang="ko-KR" dirty="0" smtClean="0">
                <a:solidFill>
                  <a:srgbClr val="00B050"/>
                </a:solidFill>
              </a:rPr>
              <a:t>(requirement analysis)</a:t>
            </a:r>
            <a:r>
              <a:rPr lang="ko-KR" altLang="en-US" dirty="0" smtClean="0">
                <a:solidFill>
                  <a:srgbClr val="00B050"/>
                </a:solidFill>
              </a:rPr>
              <a:t> </a:t>
            </a:r>
          </a:p>
          <a:p>
            <a:r>
              <a:rPr lang="ko-KR" altLang="en-US" dirty="0" smtClean="0">
                <a:solidFill>
                  <a:srgbClr val="00B050"/>
                </a:solidFill>
              </a:rPr>
              <a:t>        ② 생산성</a:t>
            </a:r>
            <a:r>
              <a:rPr lang="en-US" altLang="ko-KR" dirty="0" smtClean="0">
                <a:solidFill>
                  <a:srgbClr val="00B050"/>
                </a:solidFill>
              </a:rPr>
              <a:t>(productivity) </a:t>
            </a:r>
            <a:r>
              <a:rPr lang="ko-KR" altLang="en-US" dirty="0" smtClean="0">
                <a:solidFill>
                  <a:srgbClr val="00B050"/>
                </a:solidFill>
              </a:rPr>
              <a:t>향상 </a:t>
            </a:r>
          </a:p>
          <a:p>
            <a:r>
              <a:rPr lang="ko-KR" altLang="en-US" dirty="0" smtClean="0">
                <a:solidFill>
                  <a:srgbClr val="00B050"/>
                </a:solidFill>
              </a:rPr>
              <a:t>        ③ </a:t>
            </a:r>
            <a:r>
              <a:rPr lang="en-US" altLang="ko-KR" dirty="0" smtClean="0">
                <a:solidFill>
                  <a:srgbClr val="00B050"/>
                </a:solidFill>
              </a:rPr>
              <a:t>software </a:t>
            </a:r>
            <a:r>
              <a:rPr lang="ko-KR" altLang="en-US" dirty="0" smtClean="0">
                <a:solidFill>
                  <a:srgbClr val="00B050"/>
                </a:solidFill>
              </a:rPr>
              <a:t>개발의 통제</a:t>
            </a:r>
            <a:r>
              <a:rPr lang="en-US" altLang="ko-KR" dirty="0" smtClean="0">
                <a:solidFill>
                  <a:srgbClr val="00B050"/>
                </a:solidFill>
              </a:rPr>
              <a:t>(control) </a:t>
            </a:r>
            <a:r>
              <a:rPr lang="ko-KR" altLang="en-US" dirty="0" smtClean="0">
                <a:solidFill>
                  <a:srgbClr val="00B050"/>
                </a:solidFill>
              </a:rPr>
              <a:t>및 가시성</a:t>
            </a:r>
            <a:r>
              <a:rPr lang="en-US" altLang="ko-KR" dirty="0" smtClean="0">
                <a:solidFill>
                  <a:srgbClr val="00B050"/>
                </a:solidFill>
              </a:rPr>
              <a:t>(visibility)</a:t>
            </a:r>
            <a:r>
              <a:rPr lang="ko-KR" altLang="en-US" dirty="0" smtClean="0">
                <a:solidFill>
                  <a:srgbClr val="00B050"/>
                </a:solidFill>
              </a:rPr>
              <a:t>의 유지 </a:t>
            </a:r>
          </a:p>
          <a:p>
            <a:r>
              <a:rPr lang="ko-KR" altLang="en-US" dirty="0" smtClean="0">
                <a:solidFill>
                  <a:srgbClr val="00B050"/>
                </a:solidFill>
              </a:rPr>
              <a:t>        ④ </a:t>
            </a:r>
            <a:r>
              <a:rPr lang="en-US" altLang="ko-KR" dirty="0" smtClean="0">
                <a:solidFill>
                  <a:srgbClr val="00B050"/>
                </a:solidFill>
              </a:rPr>
              <a:t>software </a:t>
            </a:r>
            <a:r>
              <a:rPr lang="ko-KR" altLang="en-US" dirty="0" smtClean="0">
                <a:solidFill>
                  <a:srgbClr val="00B050"/>
                </a:solidFill>
              </a:rPr>
              <a:t>비용 및 평가 기술의 개선 </a:t>
            </a:r>
          </a:p>
          <a:p>
            <a:pPr>
              <a:lnSpc>
                <a:spcPct val="150000"/>
              </a:lnSpc>
            </a:pPr>
            <a:r>
              <a:rPr lang="ko-KR" altLang="en-US" dirty="0" smtClean="0"/>
              <a:t>        ⇒ </a:t>
            </a:r>
            <a:r>
              <a:rPr lang="en-US" altLang="ko-KR" dirty="0" smtClean="0">
                <a:solidFill>
                  <a:srgbClr val="7030A0"/>
                </a:solidFill>
              </a:rPr>
              <a:t>structured programming</a:t>
            </a:r>
            <a:r>
              <a:rPr lang="en-US" altLang="ko-KR" dirty="0" smtClean="0"/>
              <a:t>, </a:t>
            </a:r>
            <a:r>
              <a:rPr lang="en-US" altLang="ko-KR" dirty="0" smtClean="0">
                <a:solidFill>
                  <a:srgbClr val="7030A0"/>
                </a:solidFill>
              </a:rPr>
              <a:t>top-down </a:t>
            </a:r>
            <a:r>
              <a:rPr lang="ko-KR" altLang="en-US" dirty="0" smtClean="0">
                <a:solidFill>
                  <a:srgbClr val="7030A0"/>
                </a:solidFill>
              </a:rPr>
              <a:t>기법</a:t>
            </a:r>
            <a:r>
              <a:rPr lang="en-US" altLang="ko-KR" dirty="0" smtClean="0"/>
              <a:t>, </a:t>
            </a:r>
            <a:r>
              <a:rPr lang="en-US" altLang="ko-KR" dirty="0" smtClean="0">
                <a:solidFill>
                  <a:srgbClr val="7030A0"/>
                </a:solidFill>
              </a:rPr>
              <a:t>walkthrough </a:t>
            </a:r>
            <a:r>
              <a:rPr lang="ko-KR" altLang="en-US" dirty="0" smtClean="0">
                <a:solidFill>
                  <a:srgbClr val="7030A0"/>
                </a:solidFill>
              </a:rPr>
              <a:t>기법</a:t>
            </a:r>
            <a:r>
              <a:rPr lang="en-US" altLang="ko-KR" dirty="0" smtClean="0"/>
              <a:t>, </a:t>
            </a:r>
            <a:endParaRPr lang="ko-KR" altLang="en-US" dirty="0" smtClean="0"/>
          </a:p>
          <a:p>
            <a:r>
              <a:rPr lang="ko-KR" altLang="en-US" dirty="0" smtClean="0"/>
              <a:t>            </a:t>
            </a:r>
            <a:r>
              <a:rPr lang="en-US" altLang="ko-KR" dirty="0" smtClean="0">
                <a:solidFill>
                  <a:srgbClr val="7030A0"/>
                </a:solidFill>
              </a:rPr>
              <a:t>chief programmer </a:t>
            </a:r>
            <a:r>
              <a:rPr lang="ko-KR" altLang="en-US" dirty="0" smtClean="0">
                <a:solidFill>
                  <a:srgbClr val="7030A0"/>
                </a:solidFill>
              </a:rPr>
              <a:t>기법 </a:t>
            </a:r>
            <a:r>
              <a:rPr lang="ko-KR" altLang="en-US" dirty="0" smtClean="0"/>
              <a:t>등을 제안 </a:t>
            </a:r>
          </a:p>
          <a:p>
            <a:r>
              <a:rPr lang="ko-KR" altLang="en-US" dirty="0" smtClean="0"/>
              <a:t/>
            </a:r>
            <a:br>
              <a:rPr lang="ko-KR" altLang="en-US" dirty="0" smtClean="0"/>
            </a:br>
            <a:r>
              <a:rPr lang="en-US" altLang="ko-KR" dirty="0" smtClean="0">
                <a:solidFill>
                  <a:srgbClr val="C00000"/>
                </a:solidFill>
                <a:latin typeface="휴먼엑스포" pitchFamily="18" charset="-127"/>
                <a:ea typeface="휴먼엑스포" pitchFamily="18" charset="-127"/>
              </a:rPr>
              <a:t>(3) Structured programming</a:t>
            </a:r>
            <a:r>
              <a:rPr lang="ko-KR" altLang="en-US" dirty="0" smtClean="0">
                <a:solidFill>
                  <a:srgbClr val="C00000"/>
                </a:solidFill>
                <a:latin typeface="휴먼엑스포" pitchFamily="18" charset="-127"/>
                <a:ea typeface="휴먼엑스포" pitchFamily="18" charset="-127"/>
              </a:rPr>
              <a:t> </a:t>
            </a:r>
          </a:p>
          <a:p>
            <a:pPr>
              <a:lnSpc>
                <a:spcPct val="150000"/>
              </a:lnSpc>
            </a:pPr>
            <a:r>
              <a:rPr lang="ko-KR" altLang="en-US" dirty="0" smtClean="0"/>
              <a:t>    ▶ </a:t>
            </a:r>
            <a:r>
              <a:rPr lang="en-US" altLang="ko-KR" dirty="0" err="1" smtClean="0"/>
              <a:t>Dijkstra</a:t>
            </a:r>
            <a:r>
              <a:rPr lang="en-US" altLang="ko-KR" dirty="0" smtClean="0"/>
              <a:t> : </a:t>
            </a:r>
            <a:r>
              <a:rPr lang="ko-KR" altLang="en-US" dirty="0" smtClean="0"/>
              <a:t>프로그램을 어렵게 만드는 원인 </a:t>
            </a:r>
            <a:r>
              <a:rPr lang="en-US" altLang="ko-KR" dirty="0" smtClean="0"/>
              <a:t>- </a:t>
            </a:r>
            <a:r>
              <a:rPr lang="ko-KR" altLang="en-US" dirty="0" smtClean="0"/>
              <a:t>부적절하게 사용되는 </a:t>
            </a:r>
            <a:r>
              <a:rPr lang="en-US" altLang="ko-KR" dirty="0" err="1" smtClean="0"/>
              <a:t>goto</a:t>
            </a:r>
            <a:r>
              <a:rPr lang="ko-KR" altLang="en-US" dirty="0" smtClean="0"/>
              <a:t> </a:t>
            </a:r>
          </a:p>
          <a:p>
            <a:r>
              <a:rPr lang="ko-KR" altLang="en-US" dirty="0" smtClean="0"/>
              <a:t>          ⇒ 프로그램을 기본적으로 세 가지 논리구조만으로 작성</a:t>
            </a:r>
            <a:endParaRPr lang="en-US" altLang="ko-KR" dirty="0" smtClean="0"/>
          </a:p>
          <a:p>
            <a:r>
              <a:rPr lang="en-US" altLang="ko-KR" dirty="0" smtClean="0"/>
              <a:t>             </a:t>
            </a:r>
            <a:r>
              <a:rPr lang="ko-KR" altLang="en-US" dirty="0" smtClean="0"/>
              <a:t> </a:t>
            </a:r>
            <a:r>
              <a:rPr lang="en-US" altLang="ko-KR" dirty="0" smtClean="0"/>
              <a:t>: </a:t>
            </a:r>
            <a:r>
              <a:rPr lang="en-US" altLang="ko-KR" dirty="0" err="1" smtClean="0"/>
              <a:t>goto</a:t>
            </a:r>
            <a:r>
              <a:rPr lang="en-US" altLang="ko-KR" dirty="0" smtClean="0"/>
              <a:t> </a:t>
            </a:r>
            <a:r>
              <a:rPr lang="ko-KR" altLang="en-US" dirty="0" smtClean="0"/>
              <a:t>제외</a:t>
            </a:r>
            <a:r>
              <a:rPr lang="en-US" altLang="ko-KR" dirty="0" smtClean="0"/>
              <a:t>(</a:t>
            </a:r>
            <a:r>
              <a:rPr lang="en-US" altLang="ko-KR" dirty="0" err="1" smtClean="0"/>
              <a:t>gotoless</a:t>
            </a:r>
            <a:r>
              <a:rPr lang="en-US" altLang="ko-KR" dirty="0" smtClean="0"/>
              <a:t>)</a:t>
            </a:r>
            <a:r>
              <a:rPr lang="ko-KR" altLang="en-US" dirty="0" smtClean="0"/>
              <a:t> </a:t>
            </a:r>
          </a:p>
          <a:p>
            <a:pPr>
              <a:lnSpc>
                <a:spcPct val="150000"/>
              </a:lnSpc>
            </a:pPr>
            <a:r>
              <a:rPr lang="ko-KR" altLang="en-US" dirty="0" smtClean="0"/>
              <a:t>          ⇒ </a:t>
            </a:r>
            <a:r>
              <a:rPr lang="en-US" altLang="ko-KR" dirty="0" smtClean="0"/>
              <a:t>structured programming</a:t>
            </a:r>
            <a:r>
              <a:rPr lang="ko-KR" altLang="en-US" dirty="0" smtClean="0"/>
              <a:t> </a:t>
            </a:r>
            <a:endParaRPr lang="ko-KR" altLang="en-US" dirty="0"/>
          </a:p>
        </p:txBody>
      </p:sp>
    </p:spTree>
    <p:extLst>
      <p:ext uri="{BB962C8B-B14F-4D97-AF65-F5344CB8AC3E}">
        <p14:creationId xmlns:p14="http://schemas.microsoft.com/office/powerpoint/2010/main" val="2668132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014055" y="106515"/>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grpSp>
        <p:nvGrpSpPr>
          <p:cNvPr id="14" name="그룹 13"/>
          <p:cNvGrpSpPr/>
          <p:nvPr/>
        </p:nvGrpSpPr>
        <p:grpSpPr>
          <a:xfrm>
            <a:off x="899592" y="836712"/>
            <a:ext cx="6150767" cy="5256584"/>
            <a:chOff x="899592" y="836712"/>
            <a:chExt cx="6150767" cy="5256584"/>
          </a:xfrm>
        </p:grpSpPr>
        <p:sp>
          <p:nvSpPr>
            <p:cNvPr id="10" name="직사각형 9"/>
            <p:cNvSpPr/>
            <p:nvPr/>
          </p:nvSpPr>
          <p:spPr>
            <a:xfrm>
              <a:off x="899592" y="836712"/>
              <a:ext cx="1770036" cy="369332"/>
            </a:xfrm>
            <a:prstGeom prst="rect">
              <a:avLst/>
            </a:prstGeom>
          </p:spPr>
          <p:txBody>
            <a:bodyPr wrap="none">
              <a:spAutoFit/>
            </a:bodyPr>
            <a:lstStyle/>
            <a:p>
              <a:r>
                <a:rPr lang="en-US" altLang="ko-KR" dirty="0" smtClean="0"/>
                <a:t> 1) SEQUENCE </a:t>
              </a:r>
              <a:endParaRPr lang="en-US" altLang="ko-KR" dirty="0"/>
            </a:p>
          </p:txBody>
        </p:sp>
        <p:pic>
          <p:nvPicPr>
            <p:cNvPr id="2050" name="Picture 2" descr="C:\DOCUME~1\KMLee\LOCALS~1\Temp\UNI00000d1435dc.gif"/>
            <p:cNvPicPr>
              <a:picLocks noChangeAspect="1" noChangeArrowheads="1"/>
            </p:cNvPicPr>
            <p:nvPr/>
          </p:nvPicPr>
          <p:blipFill>
            <a:blip r:embed="rId3" cstate="print"/>
            <a:srcRect/>
            <a:stretch>
              <a:fillRect/>
            </a:stretch>
          </p:blipFill>
          <p:spPr bwMode="auto">
            <a:xfrm>
              <a:off x="1475656" y="1484784"/>
              <a:ext cx="866775" cy="1190625"/>
            </a:xfrm>
            <a:prstGeom prst="rect">
              <a:avLst/>
            </a:prstGeom>
            <a:noFill/>
          </p:spPr>
        </p:pic>
        <p:sp>
          <p:nvSpPr>
            <p:cNvPr id="11" name="직사각형 10"/>
            <p:cNvSpPr/>
            <p:nvPr/>
          </p:nvSpPr>
          <p:spPr>
            <a:xfrm>
              <a:off x="3779912" y="836712"/>
              <a:ext cx="3270447" cy="369332"/>
            </a:xfrm>
            <a:prstGeom prst="rect">
              <a:avLst/>
            </a:prstGeom>
          </p:spPr>
          <p:txBody>
            <a:bodyPr wrap="none">
              <a:spAutoFit/>
            </a:bodyPr>
            <a:lstStyle/>
            <a:p>
              <a:r>
                <a:rPr lang="en-US" altLang="ko-KR" dirty="0" smtClean="0"/>
                <a:t>2) SELECTION(IF-THEN-ELSE) </a:t>
              </a:r>
              <a:endParaRPr lang="en-US" altLang="ko-KR" dirty="0"/>
            </a:p>
          </p:txBody>
        </p:sp>
        <p:pic>
          <p:nvPicPr>
            <p:cNvPr id="2052" name="Picture 4" descr="C:\DOCUME~1\KMLee\LOCALS~1\Temp\UNI00000d1435e4.gif"/>
            <p:cNvPicPr>
              <a:picLocks noChangeAspect="1" noChangeArrowheads="1"/>
            </p:cNvPicPr>
            <p:nvPr/>
          </p:nvPicPr>
          <p:blipFill>
            <a:blip r:embed="rId4" cstate="print"/>
            <a:srcRect/>
            <a:stretch>
              <a:fillRect/>
            </a:stretch>
          </p:blipFill>
          <p:spPr bwMode="auto">
            <a:xfrm>
              <a:off x="4211960" y="1484784"/>
              <a:ext cx="2664296" cy="1942716"/>
            </a:xfrm>
            <a:prstGeom prst="rect">
              <a:avLst/>
            </a:prstGeom>
            <a:noFill/>
          </p:spPr>
        </p:pic>
        <p:sp>
          <p:nvSpPr>
            <p:cNvPr id="12" name="직사각형 11"/>
            <p:cNvSpPr/>
            <p:nvPr/>
          </p:nvSpPr>
          <p:spPr>
            <a:xfrm>
              <a:off x="971600" y="3717032"/>
              <a:ext cx="3038460" cy="369332"/>
            </a:xfrm>
            <a:prstGeom prst="rect">
              <a:avLst/>
            </a:prstGeom>
          </p:spPr>
          <p:txBody>
            <a:bodyPr wrap="none">
              <a:spAutoFit/>
            </a:bodyPr>
            <a:lstStyle/>
            <a:p>
              <a:r>
                <a:rPr lang="en-US" altLang="ko-KR" dirty="0" smtClean="0"/>
                <a:t>3) REPETITION(DO-WHILE) </a:t>
              </a:r>
              <a:endParaRPr lang="en-US" altLang="ko-KR" dirty="0"/>
            </a:p>
          </p:txBody>
        </p:sp>
        <p:pic>
          <p:nvPicPr>
            <p:cNvPr id="2054" name="Picture 6" descr="C:\DOCUME~1\KMLee\LOCALS~1\Temp\UNI00000d1435ec.gif"/>
            <p:cNvPicPr>
              <a:picLocks noChangeAspect="1" noChangeArrowheads="1"/>
            </p:cNvPicPr>
            <p:nvPr/>
          </p:nvPicPr>
          <p:blipFill>
            <a:blip r:embed="rId5" cstate="print"/>
            <a:srcRect/>
            <a:stretch>
              <a:fillRect/>
            </a:stretch>
          </p:blipFill>
          <p:spPr bwMode="auto">
            <a:xfrm>
              <a:off x="3995936" y="3861048"/>
              <a:ext cx="2952328" cy="2232248"/>
            </a:xfrm>
            <a:prstGeom prst="rect">
              <a:avLst/>
            </a:prstGeom>
            <a:noFill/>
          </p:spPr>
        </p:pic>
      </p:grpSp>
    </p:spTree>
    <p:extLst>
      <p:ext uri="{BB962C8B-B14F-4D97-AF65-F5344CB8AC3E}">
        <p14:creationId xmlns:p14="http://schemas.microsoft.com/office/powerpoint/2010/main" val="3351418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00964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noChangeArrowheads="1"/>
          </p:cNvPicPr>
          <p:nvPr/>
        </p:nvPicPr>
        <p:blipFill>
          <a:blip r:embed="rId2" cstate="print"/>
          <a:srcRect/>
          <a:stretch>
            <a:fillRect/>
          </a:stretch>
        </p:blipFill>
        <p:spPr bwMode="auto">
          <a:xfrm>
            <a:off x="107504" y="116632"/>
            <a:ext cx="1079500" cy="288925"/>
          </a:xfrm>
          <a:prstGeom prst="rect">
            <a:avLst/>
          </a:prstGeom>
          <a:noFill/>
          <a:ln w="9525">
            <a:noFill/>
            <a:miter lim="800000"/>
            <a:headEnd/>
            <a:tailEnd/>
          </a:ln>
        </p:spPr>
      </p:pic>
      <p:sp>
        <p:nvSpPr>
          <p:cNvPr id="10" name="직사각형 9"/>
          <p:cNvSpPr/>
          <p:nvPr/>
        </p:nvSpPr>
        <p:spPr>
          <a:xfrm>
            <a:off x="395536" y="908720"/>
            <a:ext cx="7848872" cy="2585323"/>
          </a:xfrm>
          <a:prstGeom prst="rect">
            <a:avLst/>
          </a:prstGeom>
        </p:spPr>
        <p:txBody>
          <a:bodyPr wrap="square">
            <a:spAutoFit/>
          </a:bodyPr>
          <a:lstStyle/>
          <a:p>
            <a:pPr>
              <a:lnSpc>
                <a:spcPct val="150000"/>
              </a:lnSpc>
            </a:pPr>
            <a:r>
              <a:rPr lang="ko-KR" altLang="en-US" dirty="0"/>
              <a:t>    </a:t>
            </a:r>
            <a:r>
              <a:rPr lang="en-US" altLang="ko-KR" dirty="0">
                <a:solidFill>
                  <a:srgbClr val="00B050"/>
                </a:solidFill>
                <a:latin typeface="휴먼엑스포" pitchFamily="18" charset="-127"/>
                <a:ea typeface="휴먼엑스포" pitchFamily="18" charset="-127"/>
              </a:rPr>
              <a:t>(3) </a:t>
            </a:r>
            <a:r>
              <a:rPr lang="ko-KR" altLang="en-US" dirty="0">
                <a:solidFill>
                  <a:srgbClr val="00B050"/>
                </a:solidFill>
                <a:latin typeface="휴먼엑스포" pitchFamily="18" charset="-127"/>
                <a:ea typeface="휴먼엑스포" pitchFamily="18" charset="-127"/>
              </a:rPr>
              <a:t>제어 명령</a:t>
            </a:r>
            <a:r>
              <a:rPr lang="en-US" altLang="ko-KR" dirty="0">
                <a:solidFill>
                  <a:srgbClr val="00B050"/>
                </a:solidFill>
                <a:latin typeface="휴먼엑스포" pitchFamily="18" charset="-127"/>
                <a:ea typeface="휴먼엑스포" pitchFamily="18" charset="-127"/>
              </a:rPr>
              <a:t>(Control statement</a:t>
            </a:r>
            <a:r>
              <a:rPr lang="en-US" altLang="ko-KR" dirty="0" smtClean="0">
                <a:solidFill>
                  <a:srgbClr val="00B050"/>
                </a:solidFill>
                <a:latin typeface="휴먼엑스포" pitchFamily="18" charset="-127"/>
                <a:ea typeface="휴먼엑스포" pitchFamily="18" charset="-127"/>
              </a:rPr>
              <a:t>)</a:t>
            </a:r>
          </a:p>
          <a:p>
            <a:pPr>
              <a:lnSpc>
                <a:spcPct val="150000"/>
              </a:lnSpc>
            </a:pPr>
            <a:r>
              <a:rPr lang="en-US" altLang="ko-KR" dirty="0"/>
              <a:t> </a:t>
            </a:r>
            <a:r>
              <a:rPr lang="en-US" altLang="ko-KR" dirty="0" smtClean="0"/>
              <a:t>                : </a:t>
            </a:r>
            <a:r>
              <a:rPr lang="ko-KR" altLang="en-US" dirty="0" smtClean="0"/>
              <a:t>컴퓨터 연산의 순서</a:t>
            </a:r>
            <a:r>
              <a:rPr lang="en-US" altLang="ko-KR" dirty="0" smtClean="0"/>
              <a:t>(</a:t>
            </a:r>
            <a:r>
              <a:rPr lang="en-US" altLang="ko-KR" dirty="0"/>
              <a:t>control flow</a:t>
            </a:r>
            <a:r>
              <a:rPr lang="en-US" altLang="ko-KR" dirty="0" smtClean="0"/>
              <a:t>)</a:t>
            </a:r>
            <a:r>
              <a:rPr lang="ko-KR" altLang="en-US" dirty="0" smtClean="0"/>
              <a:t>를 변경해 </a:t>
            </a:r>
            <a:r>
              <a:rPr lang="ko-KR" altLang="en-US" dirty="0"/>
              <a:t>주는 명령 </a:t>
            </a:r>
          </a:p>
          <a:p>
            <a:pPr>
              <a:lnSpc>
                <a:spcPct val="150000"/>
              </a:lnSpc>
            </a:pPr>
            <a:r>
              <a:rPr lang="ko-KR" altLang="en-US" dirty="0"/>
              <a:t>          </a:t>
            </a:r>
            <a:r>
              <a:rPr lang="ko-KR" altLang="en-US" b="1" dirty="0">
                <a:solidFill>
                  <a:srgbClr val="C00000"/>
                </a:solidFill>
              </a:rPr>
              <a:t>분기 명령</a:t>
            </a:r>
            <a:r>
              <a:rPr lang="en-US" altLang="ko-KR" dirty="0"/>
              <a:t>(branch statement) - </a:t>
            </a:r>
            <a:r>
              <a:rPr lang="en-US" altLang="ko-KR" dirty="0" err="1"/>
              <a:t>goto</a:t>
            </a:r>
            <a:r>
              <a:rPr lang="en-US" altLang="ko-KR" dirty="0"/>
              <a:t> </a:t>
            </a:r>
          </a:p>
          <a:p>
            <a:pPr>
              <a:lnSpc>
                <a:spcPct val="150000"/>
              </a:lnSpc>
            </a:pPr>
            <a:r>
              <a:rPr lang="en-US" altLang="ko-KR" dirty="0"/>
              <a:t>          </a:t>
            </a:r>
            <a:r>
              <a:rPr lang="ko-KR" altLang="en-US" b="1" dirty="0">
                <a:solidFill>
                  <a:srgbClr val="C00000"/>
                </a:solidFill>
              </a:rPr>
              <a:t>조건 명령</a:t>
            </a:r>
            <a:r>
              <a:rPr lang="en-US" altLang="ko-KR" dirty="0"/>
              <a:t>(conditional statement) - if, switch </a:t>
            </a:r>
          </a:p>
          <a:p>
            <a:pPr>
              <a:lnSpc>
                <a:spcPct val="150000"/>
              </a:lnSpc>
            </a:pPr>
            <a:r>
              <a:rPr lang="en-US" altLang="ko-KR" dirty="0"/>
              <a:t>         </a:t>
            </a:r>
            <a:r>
              <a:rPr lang="en-US" altLang="ko-KR" b="1" dirty="0">
                <a:solidFill>
                  <a:srgbClr val="C00000"/>
                </a:solidFill>
              </a:rPr>
              <a:t> </a:t>
            </a:r>
            <a:r>
              <a:rPr lang="ko-KR" altLang="en-US" b="1" dirty="0">
                <a:solidFill>
                  <a:srgbClr val="C00000"/>
                </a:solidFill>
              </a:rPr>
              <a:t>반복 명령</a:t>
            </a:r>
            <a:r>
              <a:rPr lang="en-US" altLang="ko-KR" dirty="0"/>
              <a:t>(loop statement) - while, for, do-while </a:t>
            </a:r>
          </a:p>
          <a:p>
            <a:pPr>
              <a:lnSpc>
                <a:spcPct val="150000"/>
              </a:lnSpc>
            </a:pPr>
            <a:r>
              <a:rPr lang="en-US" altLang="ko-KR" dirty="0"/>
              <a:t>     </a:t>
            </a:r>
            <a:r>
              <a:rPr lang="en-US" altLang="ko-KR" dirty="0" smtClean="0"/>
              <a:t>     [note]</a:t>
            </a:r>
            <a:r>
              <a:rPr lang="en-US" altLang="ko-KR" dirty="0"/>
              <a:t> </a:t>
            </a:r>
            <a:r>
              <a:rPr lang="ko-KR" altLang="en-US" b="1" dirty="0">
                <a:solidFill>
                  <a:srgbClr val="C00000"/>
                </a:solidFill>
              </a:rPr>
              <a:t>함수 호출</a:t>
            </a:r>
            <a:r>
              <a:rPr lang="en-US" altLang="ko-KR" dirty="0"/>
              <a:t>(subprogram call)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91872"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grpSp>
        <p:nvGrpSpPr>
          <p:cNvPr id="12" name="그룹 11"/>
          <p:cNvGrpSpPr/>
          <p:nvPr/>
        </p:nvGrpSpPr>
        <p:grpSpPr>
          <a:xfrm>
            <a:off x="467544" y="836712"/>
            <a:ext cx="8568952" cy="5372867"/>
            <a:chOff x="467544" y="836712"/>
            <a:chExt cx="8568952" cy="5372867"/>
          </a:xfrm>
        </p:grpSpPr>
        <p:sp>
          <p:nvSpPr>
            <p:cNvPr id="10" name="직사각형 9"/>
            <p:cNvSpPr/>
            <p:nvPr/>
          </p:nvSpPr>
          <p:spPr>
            <a:xfrm>
              <a:off x="611560" y="836712"/>
              <a:ext cx="4572000" cy="646331"/>
            </a:xfrm>
            <a:prstGeom prst="rect">
              <a:avLst/>
            </a:prstGeom>
          </p:spPr>
          <p:txBody>
            <a:bodyPr>
              <a:spAutoFit/>
            </a:bodyPr>
            <a:lstStyle/>
            <a:p>
              <a:r>
                <a:rPr lang="en-US" altLang="ko-KR" dirty="0" smtClean="0">
                  <a:solidFill>
                    <a:srgbClr val="C00000"/>
                  </a:solidFill>
                  <a:latin typeface="휴먼엑스포" pitchFamily="18" charset="-127"/>
                  <a:ea typeface="휴먼엑스포" pitchFamily="18" charset="-127"/>
                </a:rPr>
                <a:t>(4) Software life cycle </a:t>
              </a:r>
            </a:p>
            <a:p>
              <a:r>
                <a:rPr lang="en-US" altLang="ko-KR" dirty="0" smtClean="0"/>
                <a:t>    ▶ Royce</a:t>
              </a:r>
              <a:r>
                <a:rPr lang="ko-KR" altLang="en-US" dirty="0" smtClean="0"/>
                <a:t>의 </a:t>
              </a:r>
              <a:r>
                <a:rPr lang="en-US" altLang="ko-KR" dirty="0" smtClean="0"/>
                <a:t>Waterfall model </a:t>
              </a:r>
              <a:endParaRPr lang="en-US" altLang="ko-KR" dirty="0"/>
            </a:p>
          </p:txBody>
        </p:sp>
        <p:pic>
          <p:nvPicPr>
            <p:cNvPr id="1026" name="Picture 2" descr="C:\DOCUME~1\KMLee\LOCALS~1\Temp\UNI00000d1435f4.gif"/>
            <p:cNvPicPr>
              <a:picLocks noChangeAspect="1" noChangeArrowheads="1"/>
            </p:cNvPicPr>
            <p:nvPr/>
          </p:nvPicPr>
          <p:blipFill>
            <a:blip r:embed="rId3" cstate="print"/>
            <a:srcRect/>
            <a:stretch>
              <a:fillRect/>
            </a:stretch>
          </p:blipFill>
          <p:spPr bwMode="auto">
            <a:xfrm>
              <a:off x="3131840" y="1556792"/>
              <a:ext cx="5904656" cy="4652787"/>
            </a:xfrm>
            <a:prstGeom prst="rect">
              <a:avLst/>
            </a:prstGeom>
            <a:noFill/>
          </p:spPr>
        </p:pic>
        <p:sp>
          <p:nvSpPr>
            <p:cNvPr id="11" name="직사각형 10"/>
            <p:cNvSpPr/>
            <p:nvPr/>
          </p:nvSpPr>
          <p:spPr>
            <a:xfrm>
              <a:off x="467544" y="4869160"/>
              <a:ext cx="5616624" cy="1292662"/>
            </a:xfrm>
            <a:prstGeom prst="rect">
              <a:avLst/>
            </a:prstGeom>
          </p:spPr>
          <p:txBody>
            <a:bodyPr wrap="square">
              <a:spAutoFit/>
            </a:bodyPr>
            <a:lstStyle/>
            <a:p>
              <a:r>
                <a:rPr lang="ko-KR" altLang="en-US" dirty="0" smtClean="0"/>
                <a:t>    </a:t>
              </a:r>
              <a:r>
                <a:rPr lang="ko-KR" altLang="en-US" sz="1200" dirty="0" smtClean="0"/>
                <a:t>여기서</a:t>
              </a:r>
              <a:r>
                <a:rPr lang="en-US" altLang="ko-KR" sz="1200" dirty="0" smtClean="0"/>
                <a:t>, </a:t>
              </a:r>
              <a:r>
                <a:rPr lang="en-US" altLang="ko-KR" sz="1200" dirty="0" err="1" smtClean="0"/>
                <a:t>Ve</a:t>
              </a:r>
              <a:r>
                <a:rPr lang="en-US" altLang="ko-KR" sz="1200" dirty="0" smtClean="0"/>
                <a:t>(Verification) : </a:t>
              </a:r>
              <a:r>
                <a:rPr lang="ko-KR" altLang="en-US" sz="1200" dirty="0" smtClean="0"/>
                <a:t>주어진 규격</a:t>
              </a:r>
              <a:r>
                <a:rPr lang="en-US" altLang="ko-KR" sz="1200" dirty="0" smtClean="0"/>
                <a:t>(specification)</a:t>
              </a:r>
              <a:r>
                <a:rPr lang="ko-KR" altLang="en-US" sz="1200" dirty="0" smtClean="0"/>
                <a:t>에 맞는 지를 확인 </a:t>
              </a:r>
            </a:p>
            <a:p>
              <a:r>
                <a:rPr lang="ko-KR" altLang="en-US" sz="1200" dirty="0" smtClean="0"/>
                <a:t>            </a:t>
              </a:r>
              <a:r>
                <a:rPr lang="en-US" altLang="ko-KR" sz="1200" dirty="0" err="1" smtClean="0"/>
                <a:t>Va</a:t>
              </a:r>
              <a:r>
                <a:rPr lang="en-US" altLang="ko-KR" sz="1200" dirty="0" smtClean="0"/>
                <a:t>(Validation) : </a:t>
              </a:r>
              <a:r>
                <a:rPr lang="ko-KR" altLang="en-US" sz="1200" dirty="0" smtClean="0"/>
                <a:t>제품이 제대로 만들어졌는지를 확인 </a:t>
              </a:r>
            </a:p>
            <a:p>
              <a:endParaRPr lang="ko-KR" altLang="en-US" sz="1200" dirty="0" smtClean="0"/>
            </a:p>
            <a:p>
              <a:r>
                <a:rPr lang="ko-KR" altLang="en-US" sz="1200" dirty="0" smtClean="0"/>
                <a:t>    </a:t>
              </a:r>
              <a:r>
                <a:rPr lang="en-US" altLang="ko-KR" sz="1200" dirty="0" smtClean="0"/>
                <a:t>(note) </a:t>
              </a:r>
              <a:r>
                <a:rPr lang="ko-KR" altLang="en-US" sz="1200" dirty="0" smtClean="0"/>
                <a:t>소프트웨어의 개발 인력과 기간과의 관계</a:t>
              </a:r>
              <a:r>
                <a:rPr lang="en-US" altLang="ko-KR" sz="1200" dirty="0" smtClean="0"/>
                <a:t>(by Putnam)</a:t>
              </a:r>
              <a:r>
                <a:rPr lang="ko-KR" altLang="en-US" sz="1200" dirty="0" smtClean="0"/>
                <a:t> </a:t>
              </a:r>
            </a:p>
            <a:p>
              <a:endParaRPr lang="ko-KR" altLang="en-US" sz="1200" dirty="0" smtClean="0"/>
            </a:p>
            <a:p>
              <a:r>
                <a:rPr lang="ko-KR" altLang="en-US" sz="1200" dirty="0" smtClean="0"/>
                <a:t>       </a:t>
              </a:r>
              <a:r>
                <a:rPr lang="en-US" altLang="ko-KR" sz="1200" dirty="0" smtClean="0"/>
                <a:t>K • t</a:t>
              </a:r>
              <a:r>
                <a:rPr lang="en-US" altLang="ko-KR" sz="1200" baseline="-25000" dirty="0" smtClean="0"/>
                <a:t>d</a:t>
              </a:r>
              <a:r>
                <a:rPr lang="en-US" altLang="ko-KR" sz="1200" baseline="30000" dirty="0" smtClean="0"/>
                <a:t>4</a:t>
              </a:r>
              <a:r>
                <a:rPr lang="ko-KR" altLang="en-US" sz="1200" dirty="0" smtClean="0"/>
                <a:t> </a:t>
              </a:r>
              <a:r>
                <a:rPr lang="en-US" altLang="ko-KR" sz="1200" dirty="0" smtClean="0"/>
                <a:t>= C, (K : </a:t>
              </a:r>
              <a:r>
                <a:rPr lang="ko-KR" altLang="en-US" sz="1200" dirty="0" smtClean="0"/>
                <a:t>개발인력</a:t>
              </a:r>
              <a:r>
                <a:rPr lang="en-US" altLang="ko-KR" sz="1200" dirty="0" smtClean="0"/>
                <a:t>, t</a:t>
              </a:r>
              <a:r>
                <a:rPr lang="en-US" altLang="ko-KR" sz="1200" baseline="-25000" dirty="0" smtClean="0"/>
                <a:t>d</a:t>
              </a:r>
              <a:r>
                <a:rPr lang="ko-KR" altLang="en-US" sz="1200" dirty="0" smtClean="0"/>
                <a:t> </a:t>
              </a:r>
              <a:r>
                <a:rPr lang="en-US" altLang="ko-KR" sz="1200" dirty="0" smtClean="0"/>
                <a:t>: </a:t>
              </a:r>
              <a:r>
                <a:rPr lang="ko-KR" altLang="en-US" sz="1200" dirty="0" smtClean="0"/>
                <a:t>개발기간</a:t>
              </a:r>
              <a:r>
                <a:rPr lang="en-US" altLang="ko-KR" sz="1200" dirty="0" smtClean="0"/>
                <a:t>, C : </a:t>
              </a:r>
              <a:r>
                <a:rPr lang="ko-KR" altLang="en-US" sz="1200" dirty="0" smtClean="0"/>
                <a:t>상수</a:t>
              </a:r>
              <a:r>
                <a:rPr lang="en-US" altLang="ko-KR" sz="1200" dirty="0" smtClean="0"/>
                <a:t>)</a:t>
              </a:r>
              <a:r>
                <a:rPr lang="ko-KR" altLang="en-US" sz="1200" dirty="0" smtClean="0"/>
                <a:t> </a:t>
              </a:r>
              <a:endParaRPr lang="ko-KR" altLang="en-US" sz="1200" dirty="0"/>
            </a:p>
          </p:txBody>
        </p:sp>
      </p:grpSp>
    </p:spTree>
    <p:extLst>
      <p:ext uri="{BB962C8B-B14F-4D97-AF65-F5344CB8AC3E}">
        <p14:creationId xmlns:p14="http://schemas.microsoft.com/office/powerpoint/2010/main" val="28033026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91872"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251520" y="620688"/>
            <a:ext cx="8784976" cy="5678478"/>
          </a:xfrm>
          <a:prstGeom prst="rect">
            <a:avLst/>
          </a:prstGeom>
        </p:spPr>
        <p:txBody>
          <a:bodyPr wrap="square">
            <a:spAutoFit/>
          </a:bodyPr>
          <a:lstStyle/>
          <a:p>
            <a:r>
              <a:rPr lang="ko-KR" altLang="en-US" sz="2800" dirty="0">
                <a:solidFill>
                  <a:schemeClr val="accent4">
                    <a:lumMod val="50000"/>
                  </a:schemeClr>
                </a:solidFill>
                <a:latin typeface="휴먼엑스포" pitchFamily="18" charset="-127"/>
                <a:ea typeface="휴먼엑스포" pitchFamily="18" charset="-127"/>
              </a:rPr>
              <a:t>제 </a:t>
            </a:r>
            <a:r>
              <a:rPr lang="en-US" altLang="ko-KR" sz="2800" dirty="0" smtClean="0">
                <a:solidFill>
                  <a:schemeClr val="accent4">
                    <a:lumMod val="50000"/>
                  </a:schemeClr>
                </a:solidFill>
                <a:latin typeface="휴먼엑스포" pitchFamily="18" charset="-127"/>
                <a:ea typeface="휴먼엑스포" pitchFamily="18" charset="-127"/>
              </a:rPr>
              <a:t>6 </a:t>
            </a:r>
            <a:r>
              <a:rPr lang="ko-KR" altLang="en-US" sz="2800" dirty="0" smtClean="0">
                <a:solidFill>
                  <a:schemeClr val="accent4">
                    <a:lumMod val="50000"/>
                  </a:schemeClr>
                </a:solidFill>
                <a:latin typeface="휴먼엑스포" pitchFamily="18" charset="-127"/>
                <a:ea typeface="휴먼엑스포" pitchFamily="18" charset="-127"/>
              </a:rPr>
              <a:t>장 자료구조</a:t>
            </a:r>
            <a:r>
              <a:rPr lang="en-US" altLang="ko-KR" sz="2800" dirty="0" smtClean="0">
                <a:solidFill>
                  <a:schemeClr val="accent4">
                    <a:lumMod val="50000"/>
                  </a:schemeClr>
                </a:solidFill>
                <a:latin typeface="휴먼엑스포" pitchFamily="18" charset="-127"/>
                <a:ea typeface="휴먼엑스포" pitchFamily="18" charset="-127"/>
              </a:rPr>
              <a:t>, file</a:t>
            </a:r>
            <a:r>
              <a:rPr lang="ko-KR" altLang="en-US" sz="2800" dirty="0" smtClean="0">
                <a:solidFill>
                  <a:schemeClr val="accent4">
                    <a:lumMod val="50000"/>
                  </a:schemeClr>
                </a:solidFill>
                <a:latin typeface="휴먼엑스포" pitchFamily="18" charset="-127"/>
                <a:ea typeface="휴먼엑스포" pitchFamily="18" charset="-127"/>
              </a:rPr>
              <a:t> </a:t>
            </a:r>
            <a:r>
              <a:rPr lang="en-US" altLang="ko-KR" sz="2800" dirty="0" smtClean="0">
                <a:solidFill>
                  <a:schemeClr val="accent4">
                    <a:lumMod val="50000"/>
                  </a:schemeClr>
                </a:solidFill>
                <a:latin typeface="휴먼엑스포" pitchFamily="18" charset="-127"/>
                <a:ea typeface="휴먼엑스포" pitchFamily="18" charset="-127"/>
              </a:rPr>
              <a:t>processing &amp; database</a:t>
            </a:r>
            <a:endParaRPr lang="ko-KR" altLang="en-US" sz="2800" dirty="0">
              <a:solidFill>
                <a:schemeClr val="accent4">
                  <a:lumMod val="50000"/>
                </a:schemeClr>
              </a:solidFill>
              <a:latin typeface="휴먼엑스포" pitchFamily="18" charset="-127"/>
              <a:ea typeface="휴먼엑스포" pitchFamily="18" charset="-127"/>
            </a:endParaRPr>
          </a:p>
          <a:p>
            <a:endParaRPr lang="ko-KR" altLang="en-US" dirty="0"/>
          </a:p>
          <a:p>
            <a:r>
              <a:rPr lang="en-US" altLang="ko-KR" sz="2000" dirty="0" smtClean="0">
                <a:solidFill>
                  <a:srgbClr val="0000FF"/>
                </a:solidFill>
                <a:latin typeface="휴먼엑스포" pitchFamily="18" charset="-127"/>
                <a:ea typeface="휴먼엑스포" pitchFamily="18" charset="-127"/>
              </a:rPr>
              <a:t>6.1 </a:t>
            </a:r>
            <a:r>
              <a:rPr lang="ko-KR" altLang="en-US" sz="2000" dirty="0" smtClean="0">
                <a:solidFill>
                  <a:srgbClr val="0000FF"/>
                </a:solidFill>
                <a:latin typeface="휴먼엑스포" pitchFamily="18" charset="-127"/>
                <a:ea typeface="휴먼엑스포" pitchFamily="18" charset="-127"/>
              </a:rPr>
              <a:t>알고리즘</a:t>
            </a:r>
            <a:r>
              <a:rPr lang="en-US" altLang="ko-KR" sz="2000" dirty="0" smtClean="0">
                <a:solidFill>
                  <a:srgbClr val="0000FF"/>
                </a:solidFill>
                <a:latin typeface="휴먼엑스포" pitchFamily="18" charset="-127"/>
                <a:ea typeface="휴먼엑스포" pitchFamily="18" charset="-127"/>
              </a:rPr>
              <a:t>(algorithm)</a:t>
            </a:r>
            <a:r>
              <a:rPr lang="ko-KR" altLang="en-US" sz="2000" dirty="0" smtClean="0">
                <a:solidFill>
                  <a:srgbClr val="0000FF"/>
                </a:solidFill>
                <a:latin typeface="휴먼엑스포" pitchFamily="18" charset="-127"/>
                <a:ea typeface="휴먼엑스포" pitchFamily="18" charset="-127"/>
              </a:rPr>
              <a:t>과</a:t>
            </a:r>
            <a:r>
              <a:rPr lang="en-US" altLang="ko-KR" sz="2000" dirty="0" smtClean="0">
                <a:solidFill>
                  <a:srgbClr val="0000FF"/>
                </a:solidFill>
                <a:latin typeface="휴먼엑스포" pitchFamily="18" charset="-127"/>
                <a:ea typeface="휴먼엑스포" pitchFamily="18" charset="-127"/>
              </a:rPr>
              <a:t> </a:t>
            </a:r>
            <a:r>
              <a:rPr lang="ko-KR" altLang="en-US" sz="2000" dirty="0" smtClean="0">
                <a:solidFill>
                  <a:srgbClr val="0000FF"/>
                </a:solidFill>
                <a:latin typeface="휴먼엑스포" pitchFamily="18" charset="-127"/>
                <a:ea typeface="휴먼엑스포" pitchFamily="18" charset="-127"/>
              </a:rPr>
              <a:t>자료구조 </a:t>
            </a:r>
            <a:endParaRPr lang="ko-KR" altLang="en-US" sz="2000" dirty="0">
              <a:solidFill>
                <a:srgbClr val="0000FF"/>
              </a:solidFill>
              <a:latin typeface="휴먼엑스포" pitchFamily="18" charset="-127"/>
              <a:ea typeface="휴먼엑스포" pitchFamily="18" charset="-127"/>
            </a:endParaRPr>
          </a:p>
          <a:p>
            <a:endParaRPr lang="ko-KR" altLang="en-US" dirty="0"/>
          </a:p>
          <a:p>
            <a:pPr marL="342900" indent="-342900">
              <a:buAutoNum type="arabicParenBoth"/>
            </a:pPr>
            <a:r>
              <a:rPr lang="ko-KR" altLang="en-US" dirty="0" smtClean="0">
                <a:solidFill>
                  <a:srgbClr val="00B050"/>
                </a:solidFill>
                <a:latin typeface="휴먼엑스포" pitchFamily="18" charset="-127"/>
                <a:ea typeface="휴먼엑스포" pitchFamily="18" charset="-127"/>
              </a:rPr>
              <a:t>알고리즘</a:t>
            </a:r>
          </a:p>
          <a:p>
            <a:pPr marL="342900" indent="-342900">
              <a:lnSpc>
                <a:spcPct val="150000"/>
              </a:lnSpc>
            </a:pPr>
            <a:r>
              <a:rPr lang="ko-KR" altLang="en-US" dirty="0" smtClean="0"/>
              <a:t>    주어진 </a:t>
            </a:r>
            <a:r>
              <a:rPr lang="ko-KR" altLang="en-US" b="1" dirty="0" smtClean="0">
                <a:solidFill>
                  <a:srgbClr val="7030A0"/>
                </a:solidFill>
              </a:rPr>
              <a:t>입력</a:t>
            </a:r>
            <a:r>
              <a:rPr lang="en-US" altLang="ko-KR" dirty="0" smtClean="0"/>
              <a:t>(</a:t>
            </a:r>
            <a:r>
              <a:rPr lang="en-US" altLang="ko-KR" b="1" dirty="0" smtClean="0">
                <a:solidFill>
                  <a:srgbClr val="7030A0"/>
                </a:solidFill>
              </a:rPr>
              <a:t>input</a:t>
            </a:r>
            <a:r>
              <a:rPr lang="en-US" altLang="ko-KR" dirty="0" smtClean="0"/>
              <a:t>)</a:t>
            </a:r>
            <a:r>
              <a:rPr lang="ko-KR" altLang="en-US" dirty="0" smtClean="0"/>
              <a:t>으로부터 원하는 </a:t>
            </a:r>
            <a:r>
              <a:rPr lang="ko-KR" altLang="en-US" b="1" dirty="0" smtClean="0">
                <a:solidFill>
                  <a:srgbClr val="7030A0"/>
                </a:solidFill>
              </a:rPr>
              <a:t>출력</a:t>
            </a:r>
            <a:r>
              <a:rPr lang="en-US" altLang="ko-KR" dirty="0" smtClean="0"/>
              <a:t>(</a:t>
            </a:r>
            <a:r>
              <a:rPr lang="ko-KR" altLang="en-US" dirty="0" smtClean="0"/>
              <a:t>또는 결과</a:t>
            </a:r>
            <a:r>
              <a:rPr lang="en-US" altLang="ko-KR" dirty="0" smtClean="0"/>
              <a:t>, </a:t>
            </a:r>
            <a:r>
              <a:rPr lang="en-US" altLang="ko-KR" b="1" dirty="0" smtClean="0">
                <a:solidFill>
                  <a:srgbClr val="7030A0"/>
                </a:solidFill>
              </a:rPr>
              <a:t>output</a:t>
            </a:r>
            <a:r>
              <a:rPr lang="en-US" altLang="ko-KR" dirty="0" smtClean="0"/>
              <a:t>)</a:t>
            </a:r>
            <a:r>
              <a:rPr lang="ko-KR" altLang="en-US" dirty="0" smtClean="0"/>
              <a:t>을 유도해 내기</a:t>
            </a:r>
            <a:endParaRPr lang="en-US" altLang="ko-KR" dirty="0" smtClean="0"/>
          </a:p>
          <a:p>
            <a:pPr>
              <a:lnSpc>
                <a:spcPct val="150000"/>
              </a:lnSpc>
            </a:pPr>
            <a:r>
              <a:rPr lang="en-US" altLang="ko-KR" dirty="0" smtClean="0"/>
              <a:t>   </a:t>
            </a:r>
            <a:r>
              <a:rPr lang="ko-KR" altLang="en-US" dirty="0" smtClean="0"/>
              <a:t> 위한 </a:t>
            </a:r>
            <a:r>
              <a:rPr lang="ko-KR" altLang="en-US" u="sng" dirty="0" smtClean="0"/>
              <a:t>명확하게 정의된 </a:t>
            </a:r>
            <a:r>
              <a:rPr lang="ko-KR" altLang="en-US" b="1" u="sng" dirty="0" smtClean="0">
                <a:solidFill>
                  <a:srgbClr val="7030A0"/>
                </a:solidFill>
              </a:rPr>
              <a:t>명령어</a:t>
            </a:r>
            <a:r>
              <a:rPr lang="ko-KR" altLang="en-US" u="sng" dirty="0" smtClean="0"/>
              <a:t>들의 유한 </a:t>
            </a:r>
            <a:r>
              <a:rPr lang="ko-KR" altLang="en-US" b="1" u="sng" dirty="0" smtClean="0">
                <a:solidFill>
                  <a:srgbClr val="7030A0"/>
                </a:solidFill>
              </a:rPr>
              <a:t>집합</a:t>
            </a:r>
            <a:r>
              <a:rPr lang="ko-KR" altLang="en-US" dirty="0" smtClean="0"/>
              <a:t>으로 어떤 입력에 대해서도 올바른</a:t>
            </a:r>
            <a:endParaRPr lang="en-US" altLang="ko-KR" dirty="0" smtClean="0"/>
          </a:p>
          <a:p>
            <a:pPr>
              <a:lnSpc>
                <a:spcPct val="150000"/>
              </a:lnSpc>
            </a:pPr>
            <a:r>
              <a:rPr lang="en-US" altLang="ko-KR" dirty="0" smtClean="0"/>
              <a:t>   </a:t>
            </a:r>
            <a:r>
              <a:rPr lang="ko-KR" altLang="en-US" dirty="0" smtClean="0"/>
              <a:t> 출력을 내고 중단해야 한다</a:t>
            </a:r>
            <a:r>
              <a:rPr lang="en-US" altLang="ko-KR" dirty="0" smtClean="0"/>
              <a:t>.</a:t>
            </a:r>
            <a:r>
              <a:rPr lang="ko-KR" altLang="en-US" dirty="0" smtClean="0"/>
              <a:t> </a:t>
            </a:r>
          </a:p>
          <a:p>
            <a:endParaRPr lang="ko-KR" altLang="en-US" dirty="0" smtClean="0"/>
          </a:p>
          <a:p>
            <a:r>
              <a:rPr lang="ko-KR" altLang="en-US" dirty="0" smtClean="0"/>
              <a:t>    </a:t>
            </a:r>
            <a:r>
              <a:rPr lang="en-US" altLang="ko-KR" b="1" dirty="0" smtClean="0">
                <a:solidFill>
                  <a:srgbClr val="C00000"/>
                </a:solidFill>
              </a:rPr>
              <a:t>1) </a:t>
            </a:r>
            <a:r>
              <a:rPr lang="ko-KR" altLang="en-US" b="1" dirty="0" smtClean="0">
                <a:solidFill>
                  <a:srgbClr val="C00000"/>
                </a:solidFill>
              </a:rPr>
              <a:t>알고리즘의 표현방법 </a:t>
            </a:r>
          </a:p>
          <a:p>
            <a:pPr>
              <a:lnSpc>
                <a:spcPct val="150000"/>
              </a:lnSpc>
            </a:pPr>
            <a:r>
              <a:rPr lang="ko-KR" altLang="en-US" dirty="0" smtClean="0"/>
              <a:t>        </a:t>
            </a:r>
            <a:r>
              <a:rPr lang="ko-KR" altLang="en-US" b="1" dirty="0" smtClean="0">
                <a:solidFill>
                  <a:srgbClr val="7030A0"/>
                </a:solidFill>
              </a:rPr>
              <a:t>▶ 말</a:t>
            </a:r>
            <a:r>
              <a:rPr lang="en-US" altLang="ko-KR" b="1" dirty="0" smtClean="0">
                <a:solidFill>
                  <a:srgbClr val="7030A0"/>
                </a:solidFill>
              </a:rPr>
              <a:t>(word)</a:t>
            </a:r>
            <a:r>
              <a:rPr lang="ko-KR" altLang="en-US" b="1" dirty="0" smtClean="0">
                <a:solidFill>
                  <a:srgbClr val="7030A0"/>
                </a:solidFill>
              </a:rPr>
              <a:t> </a:t>
            </a:r>
          </a:p>
          <a:p>
            <a:pPr>
              <a:lnSpc>
                <a:spcPct val="150000"/>
              </a:lnSpc>
            </a:pPr>
            <a:r>
              <a:rPr lang="ko-KR" altLang="en-US" dirty="0" smtClean="0"/>
              <a:t>        </a:t>
            </a:r>
            <a:r>
              <a:rPr lang="ko-KR" altLang="en-US" b="1" dirty="0" smtClean="0">
                <a:solidFill>
                  <a:srgbClr val="7030A0"/>
                </a:solidFill>
              </a:rPr>
              <a:t>▶ </a:t>
            </a:r>
            <a:r>
              <a:rPr lang="en-US" altLang="ko-KR" b="1" dirty="0" smtClean="0">
                <a:solidFill>
                  <a:srgbClr val="7030A0"/>
                </a:solidFill>
              </a:rPr>
              <a:t>flowchart</a:t>
            </a:r>
            <a:r>
              <a:rPr lang="ko-KR" altLang="en-US" b="1" dirty="0" smtClean="0">
                <a:solidFill>
                  <a:srgbClr val="7030A0"/>
                </a:solidFill>
              </a:rPr>
              <a:t> </a:t>
            </a:r>
          </a:p>
          <a:p>
            <a:pPr>
              <a:lnSpc>
                <a:spcPct val="150000"/>
              </a:lnSpc>
            </a:pPr>
            <a:r>
              <a:rPr lang="ko-KR" altLang="en-US" dirty="0" smtClean="0"/>
              <a:t>        </a:t>
            </a:r>
            <a:r>
              <a:rPr lang="ko-KR" altLang="en-US" b="1" dirty="0" smtClean="0">
                <a:solidFill>
                  <a:srgbClr val="7030A0"/>
                </a:solidFill>
              </a:rPr>
              <a:t>▶ </a:t>
            </a:r>
            <a:r>
              <a:rPr lang="en-US" altLang="ko-KR" b="1" dirty="0" smtClean="0">
                <a:solidFill>
                  <a:srgbClr val="7030A0"/>
                </a:solidFill>
              </a:rPr>
              <a:t>Pseudo code(</a:t>
            </a:r>
            <a:r>
              <a:rPr lang="ko-KR" altLang="en-US" b="1" dirty="0" smtClean="0">
                <a:solidFill>
                  <a:srgbClr val="7030A0"/>
                </a:solidFill>
              </a:rPr>
              <a:t>疑似 코드</a:t>
            </a:r>
            <a:r>
              <a:rPr lang="en-US" altLang="ko-KR" b="1" dirty="0" smtClean="0">
                <a:solidFill>
                  <a:srgbClr val="7030A0"/>
                </a:solidFill>
              </a:rPr>
              <a:t>) </a:t>
            </a:r>
            <a:r>
              <a:rPr lang="en-US" altLang="ko-KR" dirty="0" smtClean="0"/>
              <a:t>: </a:t>
            </a:r>
            <a:r>
              <a:rPr lang="ko-KR" altLang="en-US" dirty="0" smtClean="0"/>
              <a:t>프로그래밍 언어와 비슷한 형태로 표현 </a:t>
            </a:r>
          </a:p>
          <a:p>
            <a:r>
              <a:rPr lang="ko-KR" altLang="en-US" dirty="0" smtClean="0"/>
              <a:t/>
            </a:r>
            <a:br>
              <a:rPr lang="ko-KR" altLang="en-US" dirty="0" smtClean="0"/>
            </a:br>
            <a:r>
              <a:rPr lang="ko-KR" altLang="en-US" dirty="0" smtClean="0"/>
              <a:t>    </a:t>
            </a:r>
            <a:r>
              <a:rPr lang="en-US" altLang="ko-KR" b="1" dirty="0" smtClean="0">
                <a:solidFill>
                  <a:srgbClr val="C00000"/>
                </a:solidFill>
              </a:rPr>
              <a:t>2) </a:t>
            </a:r>
            <a:r>
              <a:rPr lang="ko-KR" altLang="en-US" b="1" dirty="0" smtClean="0">
                <a:solidFill>
                  <a:srgbClr val="C00000"/>
                </a:solidFill>
              </a:rPr>
              <a:t>알고리즘의 분석 </a:t>
            </a:r>
          </a:p>
          <a:p>
            <a:pPr>
              <a:lnSpc>
                <a:spcPct val="150000"/>
              </a:lnSpc>
            </a:pPr>
            <a:r>
              <a:rPr lang="en-US" altLang="ko-KR" dirty="0" smtClean="0"/>
              <a:t> </a:t>
            </a:r>
            <a:r>
              <a:rPr lang="ko-KR" altLang="en-US" dirty="0" smtClean="0"/>
              <a:t>       정확성</a:t>
            </a:r>
            <a:r>
              <a:rPr lang="en-US" altLang="ko-KR" dirty="0" smtClean="0"/>
              <a:t>, </a:t>
            </a:r>
            <a:r>
              <a:rPr lang="ko-KR" altLang="en-US" dirty="0" smtClean="0"/>
              <a:t>복잡도</a:t>
            </a:r>
            <a:r>
              <a:rPr lang="en-US" altLang="ko-KR" dirty="0" smtClean="0"/>
              <a:t>(complexity)</a:t>
            </a:r>
            <a:r>
              <a:rPr lang="ko-KR" altLang="en-US" dirty="0" smtClean="0"/>
              <a:t>에 의한 수행시간</a:t>
            </a:r>
            <a:r>
              <a:rPr lang="en-US" altLang="ko-KR" dirty="0" smtClean="0"/>
              <a:t>, </a:t>
            </a:r>
            <a:r>
              <a:rPr lang="ko-KR" altLang="en-US" dirty="0" smtClean="0"/>
              <a:t>기억 공간</a:t>
            </a:r>
            <a:r>
              <a:rPr lang="en-US" altLang="ko-KR" dirty="0" smtClean="0"/>
              <a:t>, </a:t>
            </a:r>
            <a:r>
              <a:rPr lang="ko-KR" altLang="en-US" dirty="0" smtClean="0"/>
              <a:t>단순성</a:t>
            </a:r>
            <a:r>
              <a:rPr lang="en-US" altLang="ko-KR" dirty="0" smtClean="0"/>
              <a:t>, </a:t>
            </a:r>
            <a:r>
              <a:rPr lang="ko-KR" altLang="en-US" dirty="0" err="1" smtClean="0"/>
              <a:t>최적성</a:t>
            </a:r>
            <a:r>
              <a:rPr lang="ko-KR" altLang="en-US" dirty="0" smtClean="0"/>
              <a:t> </a:t>
            </a:r>
            <a:endParaRPr lang="ko-KR" altLang="en-US" dirty="0"/>
          </a:p>
        </p:txBody>
      </p:sp>
    </p:spTree>
    <p:extLst>
      <p:ext uri="{BB962C8B-B14F-4D97-AF65-F5344CB8AC3E}">
        <p14:creationId xmlns:p14="http://schemas.microsoft.com/office/powerpoint/2010/main" val="42070443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91872" y="12462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755576" y="1126082"/>
            <a:ext cx="7632848" cy="4524315"/>
          </a:xfrm>
          <a:prstGeom prst="rect">
            <a:avLst/>
          </a:prstGeom>
        </p:spPr>
        <p:txBody>
          <a:bodyPr wrap="square">
            <a:spAutoFit/>
          </a:bodyPr>
          <a:lstStyle/>
          <a:p>
            <a:r>
              <a:rPr lang="en-US" altLang="ko-KR" b="1" dirty="0" smtClean="0"/>
              <a:t>Al-</a:t>
            </a:r>
            <a:r>
              <a:rPr lang="en-US" altLang="ko-KR" b="1" dirty="0" err="1" smtClean="0"/>
              <a:t>Khowarizmi</a:t>
            </a:r>
            <a:r>
              <a:rPr lang="en-US" altLang="ko-KR" b="1" dirty="0" smtClean="0"/>
              <a:t> </a:t>
            </a:r>
            <a:r>
              <a:rPr lang="en-US" altLang="ko-KR" b="1" dirty="0"/>
              <a:t>(c.780–850)</a:t>
            </a:r>
          </a:p>
          <a:p>
            <a:r>
              <a:rPr lang="en-US" altLang="ko-KR" dirty="0"/>
              <a:t/>
            </a:r>
            <a:br>
              <a:rPr lang="en-US" altLang="ko-KR" dirty="0"/>
            </a:br>
            <a:r>
              <a:rPr lang="en-US" altLang="ko-KR" dirty="0" smtClean="0"/>
              <a:t>(</a:t>
            </a:r>
            <a:r>
              <a:rPr lang="en-US" altLang="ko-KR" dirty="0"/>
              <a:t>Al-Khwarizmi) An Arabic mathematician, born in Baghdad, who is widely considered to be the founder of modern day </a:t>
            </a:r>
            <a:r>
              <a:rPr lang="en-US" altLang="ko-KR" dirty="0">
                <a:hlinkClick r:id="rId3"/>
              </a:rPr>
              <a:t>algebra</a:t>
            </a:r>
            <a:r>
              <a:rPr lang="en-US" altLang="ko-KR" dirty="0"/>
              <a:t>. He is credited with being the first to solve the </a:t>
            </a:r>
            <a:r>
              <a:rPr lang="en-US" altLang="ko-KR" dirty="0">
                <a:hlinkClick r:id="rId4"/>
              </a:rPr>
              <a:t>quadratic</a:t>
            </a:r>
            <a:r>
              <a:rPr lang="en-US" altLang="ko-KR" dirty="0"/>
              <a:t> equation </a:t>
            </a:r>
            <a:r>
              <a:rPr lang="en-US" altLang="ko-KR" i="1" dirty="0"/>
              <a:t>ax</a:t>
            </a:r>
            <a:r>
              <a:rPr lang="en-US" altLang="ko-KR" baseline="30000" dirty="0"/>
              <a:t>2</a:t>
            </a:r>
            <a:r>
              <a:rPr lang="en-US" altLang="ko-KR" dirty="0"/>
              <a:t> + </a:t>
            </a:r>
            <a:r>
              <a:rPr lang="en-US" altLang="ko-KR" i="1" dirty="0" err="1"/>
              <a:t>bx</a:t>
            </a:r>
            <a:r>
              <a:rPr lang="en-US" altLang="ko-KR" dirty="0"/>
              <a:t> + </a:t>
            </a:r>
            <a:r>
              <a:rPr lang="en-US" altLang="ko-KR" i="1" dirty="0"/>
              <a:t>c</a:t>
            </a:r>
            <a:r>
              <a:rPr lang="en-US" altLang="ko-KR" dirty="0"/>
              <a:t> = 0. In his book </a:t>
            </a:r>
            <a:r>
              <a:rPr lang="en-US" altLang="ko-KR" i="1" dirty="0"/>
              <a:t>Hindu with Hindu Numerals</a:t>
            </a:r>
            <a:r>
              <a:rPr lang="en-US" altLang="ko-KR" dirty="0"/>
              <a:t> he described a number notation which was used at the time. Following the translation of this work (in the 13th century) the Hindu number system was adopted in Europe and is the one in use today. Consisting of ten digits, including zero, this number system is usually (in fact falsely) referred to as the Arabic system and the digits 0 through 9 are called the Arabic numerals. </a:t>
            </a:r>
            <a:br>
              <a:rPr lang="en-US" altLang="ko-KR" dirty="0"/>
            </a:br>
            <a:r>
              <a:rPr lang="en-US" altLang="ko-KR" dirty="0"/>
              <a:t/>
            </a:r>
            <a:br>
              <a:rPr lang="en-US" altLang="ko-KR" dirty="0"/>
            </a:br>
            <a:r>
              <a:rPr lang="en-US" altLang="ko-KR" dirty="0"/>
              <a:t>Al-</a:t>
            </a:r>
            <a:r>
              <a:rPr lang="en-US" altLang="ko-KR" dirty="0" err="1"/>
              <a:t>Khowarizmi</a:t>
            </a:r>
            <a:r>
              <a:rPr lang="en-US" altLang="ko-KR" dirty="0"/>
              <a:t> believed that any mathematical problem, no matter how difficult, could be solved if broken down into a series of smaller steps. The word </a:t>
            </a:r>
            <a:r>
              <a:rPr lang="en-US" altLang="ko-KR" i="1" dirty="0">
                <a:hlinkClick r:id="rId5"/>
              </a:rPr>
              <a:t>algorithm</a:t>
            </a:r>
            <a:r>
              <a:rPr lang="en-US" altLang="ko-KR" dirty="0"/>
              <a:t> may have derived from his name</a:t>
            </a:r>
            <a:r>
              <a:rPr lang="en-US" altLang="ko-KR" dirty="0" smtClean="0"/>
              <a:t>.</a:t>
            </a:r>
            <a:endParaRPr lang="ko-KR" altLang="en-US" dirty="0"/>
          </a:p>
        </p:txBody>
      </p:sp>
    </p:spTree>
    <p:extLst>
      <p:ext uri="{BB962C8B-B14F-4D97-AF65-F5344CB8AC3E}">
        <p14:creationId xmlns:p14="http://schemas.microsoft.com/office/powerpoint/2010/main" val="14632396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014474"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323528" y="764704"/>
            <a:ext cx="8496944" cy="5216813"/>
          </a:xfrm>
          <a:prstGeom prst="rect">
            <a:avLst/>
          </a:prstGeom>
        </p:spPr>
        <p:txBody>
          <a:bodyPr wrap="square">
            <a:spAutoFit/>
          </a:bodyPr>
          <a:lstStyle/>
          <a:p>
            <a:pPr>
              <a:lnSpc>
                <a:spcPct val="150000"/>
              </a:lnSpc>
            </a:pPr>
            <a:r>
              <a:rPr lang="en-US" altLang="ko-KR" dirty="0" smtClean="0">
                <a:solidFill>
                  <a:srgbClr val="00B050"/>
                </a:solidFill>
                <a:latin typeface="휴먼엑스포" pitchFamily="18" charset="-127"/>
                <a:ea typeface="휴먼엑스포" pitchFamily="18" charset="-127"/>
              </a:rPr>
              <a:t>(2) </a:t>
            </a:r>
            <a:r>
              <a:rPr lang="ko-KR" altLang="en-US" dirty="0" smtClean="0">
                <a:solidFill>
                  <a:srgbClr val="00B050"/>
                </a:solidFill>
                <a:latin typeface="휴먼엑스포" pitchFamily="18" charset="-127"/>
                <a:ea typeface="휴먼엑스포" pitchFamily="18" charset="-127"/>
              </a:rPr>
              <a:t>자료구조</a:t>
            </a:r>
            <a:r>
              <a:rPr lang="en-US" altLang="ko-KR" dirty="0" smtClean="0">
                <a:solidFill>
                  <a:srgbClr val="00B050"/>
                </a:solidFill>
                <a:latin typeface="휴먼엑스포" pitchFamily="18" charset="-127"/>
                <a:ea typeface="휴먼엑스포" pitchFamily="18" charset="-127"/>
              </a:rPr>
              <a:t>(data structure)</a:t>
            </a:r>
            <a:r>
              <a:rPr lang="ko-KR" altLang="en-US" dirty="0" smtClean="0">
                <a:solidFill>
                  <a:srgbClr val="00B050"/>
                </a:solidFill>
                <a:latin typeface="휴먼엑스포" pitchFamily="18" charset="-127"/>
                <a:ea typeface="휴먼엑스포" pitchFamily="18" charset="-127"/>
              </a:rPr>
              <a:t> </a:t>
            </a:r>
          </a:p>
          <a:p>
            <a:pPr>
              <a:lnSpc>
                <a:spcPct val="150000"/>
              </a:lnSpc>
            </a:pPr>
            <a:r>
              <a:rPr lang="ko-KR" altLang="en-US" dirty="0" smtClean="0"/>
              <a:t>       문제의 해결</a:t>
            </a:r>
            <a:r>
              <a:rPr lang="en-US" altLang="ko-KR" dirty="0" smtClean="0"/>
              <a:t>(</a:t>
            </a:r>
            <a:r>
              <a:rPr lang="ko-KR" altLang="en-US" dirty="0" smtClean="0"/>
              <a:t>알고리즘의 적용</a:t>
            </a:r>
            <a:r>
              <a:rPr lang="en-US" altLang="ko-KR" dirty="0" smtClean="0"/>
              <a:t>)</a:t>
            </a:r>
            <a:r>
              <a:rPr lang="ko-KR" altLang="en-US" dirty="0" smtClean="0"/>
              <a:t>에 필요한 자료의 구조를 정의 </a:t>
            </a:r>
          </a:p>
          <a:p>
            <a:endParaRPr lang="en-US" altLang="ko-KR" dirty="0" smtClean="0"/>
          </a:p>
          <a:p>
            <a:pPr>
              <a:lnSpc>
                <a:spcPct val="150000"/>
              </a:lnSpc>
            </a:pPr>
            <a:r>
              <a:rPr lang="ko-KR" altLang="en-US" dirty="0" smtClean="0"/>
              <a:t>    </a:t>
            </a:r>
            <a:r>
              <a:rPr lang="en-US" altLang="ko-KR" b="1" dirty="0" smtClean="0">
                <a:solidFill>
                  <a:srgbClr val="C00000"/>
                </a:solidFill>
              </a:rPr>
              <a:t>1) </a:t>
            </a:r>
            <a:r>
              <a:rPr lang="ko-KR" altLang="en-US" b="1" dirty="0" smtClean="0">
                <a:solidFill>
                  <a:srgbClr val="C00000"/>
                </a:solidFill>
              </a:rPr>
              <a:t>자료구조의 유형 </a:t>
            </a:r>
          </a:p>
          <a:p>
            <a:pPr>
              <a:lnSpc>
                <a:spcPct val="150000"/>
              </a:lnSpc>
            </a:pPr>
            <a:r>
              <a:rPr lang="ko-KR" altLang="en-US" dirty="0" smtClean="0"/>
              <a:t>        </a:t>
            </a:r>
            <a:r>
              <a:rPr lang="ko-KR" altLang="en-US" b="1" dirty="0" smtClean="0">
                <a:solidFill>
                  <a:srgbClr val="7030A0"/>
                </a:solidFill>
              </a:rPr>
              <a:t>▶ 선형</a:t>
            </a:r>
            <a:r>
              <a:rPr lang="en-US" altLang="ko-KR" b="1" dirty="0" smtClean="0">
                <a:solidFill>
                  <a:srgbClr val="7030A0"/>
                </a:solidFill>
              </a:rPr>
              <a:t>(linear) </a:t>
            </a:r>
            <a:r>
              <a:rPr lang="ko-KR" altLang="en-US" b="1" dirty="0" smtClean="0">
                <a:solidFill>
                  <a:srgbClr val="7030A0"/>
                </a:solidFill>
              </a:rPr>
              <a:t>자료구조</a:t>
            </a:r>
            <a:r>
              <a:rPr lang="ko-KR" altLang="en-US" dirty="0" smtClean="0"/>
              <a:t> </a:t>
            </a:r>
            <a:r>
              <a:rPr lang="en-US" altLang="ko-KR" dirty="0" smtClean="0"/>
              <a:t>: </a:t>
            </a:r>
            <a:r>
              <a:rPr lang="en-US" altLang="ko-KR" b="1" dirty="0" smtClean="0">
                <a:solidFill>
                  <a:schemeClr val="accent6">
                    <a:lumMod val="75000"/>
                  </a:schemeClr>
                </a:solidFill>
              </a:rPr>
              <a:t>list, stack, queue </a:t>
            </a:r>
            <a:r>
              <a:rPr lang="ko-KR" altLang="en-US" dirty="0" smtClean="0"/>
              <a:t>등 </a:t>
            </a:r>
          </a:p>
          <a:p>
            <a:pPr>
              <a:lnSpc>
                <a:spcPct val="150000"/>
              </a:lnSpc>
            </a:pPr>
            <a:r>
              <a:rPr lang="ko-KR" altLang="en-US" dirty="0" smtClean="0"/>
              <a:t>        </a:t>
            </a:r>
            <a:r>
              <a:rPr lang="ko-KR" altLang="en-US" b="1" dirty="0" smtClean="0">
                <a:solidFill>
                  <a:srgbClr val="7030A0"/>
                </a:solidFill>
              </a:rPr>
              <a:t>▶ 비선형</a:t>
            </a:r>
            <a:r>
              <a:rPr lang="en-US" altLang="ko-KR" b="1" dirty="0" smtClean="0">
                <a:solidFill>
                  <a:srgbClr val="7030A0"/>
                </a:solidFill>
              </a:rPr>
              <a:t>(nonlinear) </a:t>
            </a:r>
            <a:r>
              <a:rPr lang="ko-KR" altLang="en-US" b="1" dirty="0" smtClean="0">
                <a:solidFill>
                  <a:srgbClr val="7030A0"/>
                </a:solidFill>
              </a:rPr>
              <a:t>자료구조 </a:t>
            </a:r>
            <a:r>
              <a:rPr lang="en-US" altLang="ko-KR" dirty="0" smtClean="0"/>
              <a:t>: </a:t>
            </a:r>
            <a:r>
              <a:rPr lang="en-US" altLang="ko-KR" b="1" dirty="0" smtClean="0">
                <a:solidFill>
                  <a:schemeClr val="accent6">
                    <a:lumMod val="75000"/>
                  </a:schemeClr>
                </a:solidFill>
              </a:rPr>
              <a:t>tree, graph </a:t>
            </a:r>
            <a:r>
              <a:rPr lang="ko-KR" altLang="en-US" dirty="0" smtClean="0"/>
              <a:t>등 </a:t>
            </a:r>
          </a:p>
          <a:p>
            <a:endParaRPr lang="ko-KR" altLang="en-US" dirty="0" smtClean="0"/>
          </a:p>
          <a:p>
            <a:pPr>
              <a:lnSpc>
                <a:spcPct val="150000"/>
              </a:lnSpc>
            </a:pPr>
            <a:r>
              <a:rPr lang="ko-KR" altLang="en-US" dirty="0" smtClean="0"/>
              <a:t>    </a:t>
            </a:r>
            <a:r>
              <a:rPr lang="en-US" altLang="ko-KR" b="1" dirty="0" smtClean="0">
                <a:solidFill>
                  <a:srgbClr val="C00000"/>
                </a:solidFill>
              </a:rPr>
              <a:t>2) </a:t>
            </a:r>
            <a:r>
              <a:rPr lang="ko-KR" altLang="en-US" b="1" dirty="0" smtClean="0">
                <a:solidFill>
                  <a:srgbClr val="C00000"/>
                </a:solidFill>
              </a:rPr>
              <a:t>선형 자료구조 </a:t>
            </a:r>
          </a:p>
          <a:p>
            <a:pPr>
              <a:lnSpc>
                <a:spcPct val="150000"/>
              </a:lnSpc>
            </a:pPr>
            <a:r>
              <a:rPr lang="ko-KR" altLang="en-US" dirty="0" smtClean="0"/>
              <a:t>        ▶ </a:t>
            </a:r>
            <a:r>
              <a:rPr lang="en-US" altLang="ko-KR" b="1" dirty="0" smtClean="0">
                <a:solidFill>
                  <a:srgbClr val="7030A0"/>
                </a:solidFill>
              </a:rPr>
              <a:t>list</a:t>
            </a:r>
            <a:r>
              <a:rPr lang="en-US" altLang="ko-KR" dirty="0" smtClean="0"/>
              <a:t> : </a:t>
            </a:r>
            <a:r>
              <a:rPr lang="ko-KR" altLang="en-US" dirty="0" smtClean="0"/>
              <a:t>자료항목들을 차례로 나열</a:t>
            </a:r>
            <a:r>
              <a:rPr lang="en-US" altLang="ko-KR" dirty="0" smtClean="0"/>
              <a:t>, </a:t>
            </a:r>
            <a:r>
              <a:rPr lang="ko-KR" altLang="en-US" dirty="0" smtClean="0"/>
              <a:t>순서와 관계없이 검색가능</a:t>
            </a:r>
            <a:r>
              <a:rPr lang="en-US" altLang="ko-KR" dirty="0" smtClean="0"/>
              <a:t>. </a:t>
            </a:r>
            <a:r>
              <a:rPr lang="ko-KR" altLang="en-US" dirty="0" smtClean="0"/>
              <a:t>예</a:t>
            </a:r>
            <a:r>
              <a:rPr lang="en-US" altLang="ko-KR" dirty="0" smtClean="0"/>
              <a:t>) array</a:t>
            </a:r>
            <a:r>
              <a:rPr lang="ko-KR" altLang="en-US" dirty="0" smtClean="0"/>
              <a:t> </a:t>
            </a:r>
          </a:p>
          <a:p>
            <a:pPr>
              <a:lnSpc>
                <a:spcPct val="150000"/>
              </a:lnSpc>
            </a:pPr>
            <a:r>
              <a:rPr lang="ko-KR" altLang="en-US" dirty="0" smtClean="0"/>
              <a:t>        ▶ </a:t>
            </a:r>
            <a:r>
              <a:rPr lang="en-US" altLang="ko-KR" b="1" dirty="0" smtClean="0">
                <a:solidFill>
                  <a:srgbClr val="7030A0"/>
                </a:solidFill>
              </a:rPr>
              <a:t>stack</a:t>
            </a:r>
            <a:r>
              <a:rPr lang="en-US" altLang="ko-KR" dirty="0" smtClean="0"/>
              <a:t> : </a:t>
            </a:r>
            <a:r>
              <a:rPr lang="ko-KR" altLang="en-US" dirty="0" smtClean="0"/>
              <a:t>삽입</a:t>
            </a:r>
            <a:r>
              <a:rPr lang="en-US" altLang="ko-KR" dirty="0" smtClean="0"/>
              <a:t>(insert)</a:t>
            </a:r>
            <a:r>
              <a:rPr lang="ko-KR" altLang="en-US" dirty="0" smtClean="0"/>
              <a:t>과 삭제</a:t>
            </a:r>
            <a:r>
              <a:rPr lang="en-US" altLang="ko-KR" dirty="0" smtClean="0"/>
              <a:t>(delete)</a:t>
            </a:r>
            <a:r>
              <a:rPr lang="ko-KR" altLang="en-US" dirty="0" smtClean="0"/>
              <a:t>가 한쪽 끝에서만 이루어 짐 </a:t>
            </a:r>
          </a:p>
          <a:p>
            <a:pPr>
              <a:lnSpc>
                <a:spcPct val="150000"/>
              </a:lnSpc>
            </a:pPr>
            <a:r>
              <a:rPr lang="ko-KR" altLang="en-US" dirty="0" smtClean="0"/>
              <a:t>                  </a:t>
            </a:r>
            <a:r>
              <a:rPr lang="en-US" altLang="ko-KR" dirty="0" smtClean="0"/>
              <a:t>(LIFO : Last In First Out)</a:t>
            </a:r>
            <a:r>
              <a:rPr lang="ko-KR" altLang="en-US" dirty="0" smtClean="0"/>
              <a:t> </a:t>
            </a:r>
          </a:p>
          <a:p>
            <a:pPr>
              <a:lnSpc>
                <a:spcPct val="150000"/>
              </a:lnSpc>
            </a:pPr>
            <a:r>
              <a:rPr lang="ko-KR" altLang="en-US" dirty="0" smtClean="0"/>
              <a:t>        ▶ </a:t>
            </a:r>
            <a:r>
              <a:rPr lang="en-US" altLang="ko-KR" b="1" dirty="0" smtClean="0">
                <a:solidFill>
                  <a:srgbClr val="7030A0"/>
                </a:solidFill>
              </a:rPr>
              <a:t>queue</a:t>
            </a:r>
            <a:r>
              <a:rPr lang="en-US" altLang="ko-KR" dirty="0" smtClean="0"/>
              <a:t> : </a:t>
            </a:r>
            <a:r>
              <a:rPr lang="ko-KR" altLang="en-US" dirty="0" smtClean="0"/>
              <a:t>삽입과 삭제가 서로 다른 쪽에서 일어 남 </a:t>
            </a:r>
          </a:p>
          <a:p>
            <a:pPr>
              <a:lnSpc>
                <a:spcPct val="150000"/>
              </a:lnSpc>
            </a:pPr>
            <a:r>
              <a:rPr lang="ko-KR" altLang="en-US" dirty="0" smtClean="0"/>
              <a:t>                  </a:t>
            </a:r>
            <a:r>
              <a:rPr lang="en-US" altLang="ko-KR" dirty="0" smtClean="0"/>
              <a:t>(FIFO : First In First Out)</a:t>
            </a:r>
            <a:r>
              <a:rPr lang="ko-KR" altLang="en-US" dirty="0" smtClean="0"/>
              <a:t> </a:t>
            </a:r>
            <a:endParaRPr lang="ko-KR" altLang="en-US" dirty="0"/>
          </a:p>
        </p:txBody>
      </p:sp>
    </p:spTree>
    <p:extLst>
      <p:ext uri="{BB962C8B-B14F-4D97-AF65-F5344CB8AC3E}">
        <p14:creationId xmlns:p14="http://schemas.microsoft.com/office/powerpoint/2010/main" val="31456504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91872"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1040384" y="836712"/>
            <a:ext cx="7708079" cy="5410712"/>
          </a:xfrm>
          <a:prstGeom prst="rect">
            <a:avLst/>
          </a:prstGeom>
        </p:spPr>
        <p:txBody>
          <a:bodyPr wrap="square">
            <a:spAutoFit/>
          </a:bodyPr>
          <a:lstStyle/>
          <a:p>
            <a:pPr>
              <a:lnSpc>
                <a:spcPct val="80000"/>
              </a:lnSpc>
              <a:buFontTx/>
              <a:buNone/>
            </a:pPr>
            <a:r>
              <a:rPr lang="en-US" altLang="ko-KR" dirty="0" err="1" smtClean="0"/>
              <a:t>const</a:t>
            </a:r>
            <a:r>
              <a:rPr lang="en-US" altLang="ko-KR" dirty="0">
                <a:latin typeface="Arial"/>
              </a:rPr>
              <a:t>  </a:t>
            </a:r>
            <a:r>
              <a:rPr lang="en-US" altLang="ko-KR" dirty="0" smtClean="0">
                <a:latin typeface="Arial"/>
              </a:rPr>
              <a:t> </a:t>
            </a:r>
            <a:r>
              <a:rPr lang="en-US" altLang="ko-KR" dirty="0" err="1" smtClean="0"/>
              <a:t>max_len</a:t>
            </a:r>
            <a:r>
              <a:rPr lang="en-US" altLang="ko-KR" dirty="0" smtClean="0"/>
              <a:t> </a:t>
            </a:r>
            <a:r>
              <a:rPr lang="en-US" altLang="ko-KR" dirty="0"/>
              <a:t>= 100; </a:t>
            </a:r>
          </a:p>
          <a:p>
            <a:pPr>
              <a:lnSpc>
                <a:spcPct val="80000"/>
              </a:lnSpc>
              <a:buFontTx/>
              <a:buNone/>
            </a:pPr>
            <a:r>
              <a:rPr lang="en-US" altLang="ko-KR" dirty="0" err="1" smtClean="0"/>
              <a:t>enum</a:t>
            </a:r>
            <a:r>
              <a:rPr lang="en-US" altLang="ko-KR" dirty="0">
                <a:latin typeface="Arial"/>
              </a:rPr>
              <a:t> </a:t>
            </a:r>
            <a:r>
              <a:rPr lang="en-US" altLang="ko-KR" dirty="0" smtClean="0"/>
              <a:t> </a:t>
            </a:r>
            <a:r>
              <a:rPr lang="en-US" altLang="ko-KR" dirty="0" err="1"/>
              <a:t>boolean</a:t>
            </a:r>
            <a:r>
              <a:rPr lang="en-US" altLang="ko-KR" dirty="0"/>
              <a:t> {false, true}; </a:t>
            </a:r>
          </a:p>
          <a:p>
            <a:pPr>
              <a:lnSpc>
                <a:spcPct val="80000"/>
              </a:lnSpc>
              <a:buFontTx/>
              <a:buNone/>
            </a:pPr>
            <a:endParaRPr lang="en-US" altLang="ko-KR" dirty="0"/>
          </a:p>
          <a:p>
            <a:pPr>
              <a:lnSpc>
                <a:spcPct val="80000"/>
              </a:lnSpc>
              <a:buFontTx/>
              <a:buNone/>
            </a:pPr>
            <a:r>
              <a:rPr lang="en-US" altLang="ko-KR" dirty="0" smtClean="0">
                <a:solidFill>
                  <a:srgbClr val="0000FF"/>
                </a:solidFill>
                <a:latin typeface="휴먼엑스포" pitchFamily="18" charset="-127"/>
                <a:ea typeface="휴먼엑스포" pitchFamily="18" charset="-127"/>
              </a:rPr>
              <a:t>class</a:t>
            </a:r>
            <a:r>
              <a:rPr lang="en-US" altLang="ko-KR" dirty="0">
                <a:solidFill>
                  <a:srgbClr val="0000FF"/>
                </a:solidFill>
                <a:latin typeface="휴먼엑스포" pitchFamily="18" charset="-127"/>
                <a:ea typeface="휴먼엑스포" pitchFamily="18" charset="-127"/>
              </a:rPr>
              <a:t>  </a:t>
            </a:r>
            <a:r>
              <a:rPr lang="en-US" altLang="ko-KR" dirty="0" smtClean="0">
                <a:solidFill>
                  <a:srgbClr val="0000FF"/>
                </a:solidFill>
                <a:latin typeface="휴먼엑스포" pitchFamily="18" charset="-127"/>
                <a:ea typeface="휴먼엑스포" pitchFamily="18" charset="-127"/>
              </a:rPr>
              <a:t>stack </a:t>
            </a:r>
            <a:r>
              <a:rPr lang="en-US" altLang="ko-KR" dirty="0"/>
              <a:t>{ </a:t>
            </a:r>
          </a:p>
          <a:p>
            <a:pPr>
              <a:lnSpc>
                <a:spcPct val="80000"/>
              </a:lnSpc>
              <a:buFontTx/>
              <a:buNone/>
            </a:pPr>
            <a:r>
              <a:rPr lang="en-US" altLang="ko-KR" b="1" dirty="0" smtClean="0">
                <a:solidFill>
                  <a:srgbClr val="0070C0"/>
                </a:solidFill>
              </a:rPr>
              <a:t>public</a:t>
            </a:r>
            <a:r>
              <a:rPr lang="en-US" altLang="ko-KR" dirty="0"/>
              <a:t>: </a:t>
            </a:r>
          </a:p>
          <a:p>
            <a:pPr>
              <a:lnSpc>
                <a:spcPct val="80000"/>
              </a:lnSpc>
              <a:buFontTx/>
              <a:buNone/>
            </a:pPr>
            <a:r>
              <a:rPr lang="en-US" altLang="ko-KR" dirty="0" smtClean="0"/>
              <a:t>    void</a:t>
            </a:r>
            <a:r>
              <a:rPr lang="en-US" altLang="ko-KR" dirty="0">
                <a:latin typeface="Arial"/>
              </a:rPr>
              <a:t>   </a:t>
            </a:r>
            <a:r>
              <a:rPr lang="en-US" altLang="ko-KR" b="1" dirty="0" smtClean="0">
                <a:solidFill>
                  <a:srgbClr val="7030A0"/>
                </a:solidFill>
              </a:rPr>
              <a:t>clear</a:t>
            </a:r>
            <a:r>
              <a:rPr lang="en-US" altLang="ko-KR" dirty="0"/>
              <a:t>() </a:t>
            </a:r>
            <a:r>
              <a:rPr lang="en-US" altLang="ko-KR" dirty="0" smtClean="0"/>
              <a:t>		{ </a:t>
            </a:r>
            <a:r>
              <a:rPr lang="en-US" altLang="ko-KR" dirty="0"/>
              <a:t>top = EMPTY; }</a:t>
            </a:r>
            <a:r>
              <a:rPr lang="en-US" altLang="ko-KR" dirty="0">
                <a:latin typeface="Arial"/>
              </a:rPr>
              <a:t> </a:t>
            </a:r>
            <a:endParaRPr lang="en-US" altLang="ko-KR" dirty="0" smtClean="0">
              <a:latin typeface="Arial"/>
            </a:endParaRPr>
          </a:p>
          <a:p>
            <a:pPr>
              <a:lnSpc>
                <a:spcPct val="80000"/>
              </a:lnSpc>
              <a:buFontTx/>
              <a:buNone/>
            </a:pPr>
            <a:r>
              <a:rPr lang="ko-KR" altLang="en-US" dirty="0">
                <a:latin typeface="Arial"/>
              </a:rPr>
              <a:t>    </a:t>
            </a:r>
            <a:r>
              <a:rPr lang="ko-KR" altLang="en-US" dirty="0" smtClean="0">
                <a:latin typeface="Arial"/>
              </a:rPr>
              <a:t> </a:t>
            </a:r>
            <a:r>
              <a:rPr lang="en-US" altLang="ko-KR" dirty="0" smtClean="0"/>
              <a:t>void</a:t>
            </a:r>
            <a:r>
              <a:rPr lang="en-US" altLang="ko-KR" dirty="0">
                <a:latin typeface="Arial"/>
              </a:rPr>
              <a:t>   </a:t>
            </a:r>
            <a:r>
              <a:rPr lang="en-US" altLang="ko-KR" b="1" dirty="0" smtClean="0">
                <a:solidFill>
                  <a:srgbClr val="7030A0"/>
                </a:solidFill>
              </a:rPr>
              <a:t>push</a:t>
            </a:r>
            <a:r>
              <a:rPr lang="en-US" altLang="ko-KR" dirty="0" smtClean="0"/>
              <a:t>(char </a:t>
            </a:r>
            <a:r>
              <a:rPr lang="en-US" altLang="ko-KR" dirty="0"/>
              <a:t>c) </a:t>
            </a:r>
            <a:r>
              <a:rPr lang="en-US" altLang="ko-KR" dirty="0" smtClean="0"/>
              <a:t>	{ </a:t>
            </a:r>
            <a:r>
              <a:rPr lang="en-US" altLang="ko-KR" dirty="0"/>
              <a:t>top++; s[top] = c; } </a:t>
            </a:r>
          </a:p>
          <a:p>
            <a:pPr>
              <a:lnSpc>
                <a:spcPct val="80000"/>
              </a:lnSpc>
              <a:buFontTx/>
              <a:buNone/>
            </a:pPr>
            <a:r>
              <a:rPr lang="en-US" altLang="ko-KR" dirty="0">
                <a:latin typeface="Arial"/>
              </a:rPr>
              <a:t>    </a:t>
            </a:r>
            <a:r>
              <a:rPr lang="en-US" altLang="ko-KR" dirty="0" smtClean="0">
                <a:latin typeface="Arial"/>
              </a:rPr>
              <a:t> </a:t>
            </a:r>
            <a:r>
              <a:rPr lang="en-US" altLang="ko-KR" dirty="0" smtClean="0"/>
              <a:t>char</a:t>
            </a:r>
            <a:r>
              <a:rPr lang="en-US" altLang="ko-KR" dirty="0">
                <a:latin typeface="Arial"/>
              </a:rPr>
              <a:t>   </a:t>
            </a:r>
            <a:r>
              <a:rPr lang="en-US" altLang="ko-KR" b="1" dirty="0" smtClean="0">
                <a:solidFill>
                  <a:srgbClr val="7030A0"/>
                </a:solidFill>
              </a:rPr>
              <a:t>pop</a:t>
            </a:r>
            <a:r>
              <a:rPr lang="en-US" altLang="ko-KR" dirty="0"/>
              <a:t>() </a:t>
            </a:r>
            <a:r>
              <a:rPr lang="en-US" altLang="ko-KR" dirty="0" smtClean="0"/>
              <a:t>		{ </a:t>
            </a:r>
            <a:r>
              <a:rPr lang="en-US" altLang="ko-KR" dirty="0"/>
              <a:t>return (s[top--]); </a:t>
            </a:r>
            <a:r>
              <a:rPr lang="en-US" altLang="ko-KR" dirty="0" smtClean="0"/>
              <a:t>}</a:t>
            </a:r>
          </a:p>
          <a:p>
            <a:pPr>
              <a:lnSpc>
                <a:spcPct val="80000"/>
              </a:lnSpc>
              <a:buFontTx/>
              <a:buNone/>
            </a:pPr>
            <a:r>
              <a:rPr lang="en-US" altLang="ko-KR" dirty="0" smtClean="0">
                <a:latin typeface="Arial"/>
              </a:rPr>
              <a:t> </a:t>
            </a:r>
            <a:r>
              <a:rPr lang="en-US" altLang="ko-KR" dirty="0">
                <a:latin typeface="Arial"/>
              </a:rPr>
              <a:t>    </a:t>
            </a:r>
            <a:r>
              <a:rPr lang="en-US" altLang="ko-KR" dirty="0"/>
              <a:t>char</a:t>
            </a:r>
            <a:r>
              <a:rPr lang="en-US" altLang="ko-KR" dirty="0">
                <a:latin typeface="Arial"/>
              </a:rPr>
              <a:t>   </a:t>
            </a:r>
            <a:r>
              <a:rPr lang="en-US" altLang="ko-KR" b="1" dirty="0" err="1" smtClean="0"/>
              <a:t>top_of</a:t>
            </a:r>
            <a:r>
              <a:rPr lang="en-US" altLang="ko-KR" dirty="0"/>
              <a:t>() </a:t>
            </a:r>
            <a:r>
              <a:rPr lang="en-US" altLang="ko-KR" dirty="0" smtClean="0"/>
              <a:t>	{ </a:t>
            </a:r>
            <a:r>
              <a:rPr lang="en-US" altLang="ko-KR" dirty="0"/>
              <a:t>return (s[top]); } </a:t>
            </a:r>
          </a:p>
          <a:p>
            <a:pPr>
              <a:lnSpc>
                <a:spcPct val="80000"/>
              </a:lnSpc>
              <a:buFontTx/>
              <a:buNone/>
            </a:pPr>
            <a:r>
              <a:rPr lang="en-US" altLang="ko-KR" dirty="0">
                <a:latin typeface="Arial"/>
              </a:rPr>
              <a:t> </a:t>
            </a:r>
            <a:r>
              <a:rPr lang="en-US" altLang="ko-KR" dirty="0" smtClean="0">
                <a:latin typeface="Arial"/>
              </a:rPr>
              <a:t> </a:t>
            </a:r>
            <a:r>
              <a:rPr lang="en-US" altLang="ko-KR" dirty="0">
                <a:latin typeface="Arial"/>
              </a:rPr>
              <a:t>   </a:t>
            </a:r>
            <a:r>
              <a:rPr lang="en-US" altLang="ko-KR" dirty="0" err="1"/>
              <a:t>boolean</a:t>
            </a:r>
            <a:r>
              <a:rPr lang="en-US" altLang="ko-KR" dirty="0">
                <a:latin typeface="Arial"/>
              </a:rPr>
              <a:t>  </a:t>
            </a:r>
            <a:r>
              <a:rPr lang="en-US" altLang="ko-KR" dirty="0"/>
              <a:t> </a:t>
            </a:r>
            <a:r>
              <a:rPr lang="en-US" altLang="ko-KR" b="1" dirty="0"/>
              <a:t>empty</a:t>
            </a:r>
            <a:r>
              <a:rPr lang="en-US" altLang="ko-KR" dirty="0"/>
              <a:t>() </a:t>
            </a:r>
            <a:r>
              <a:rPr lang="en-US" altLang="ko-KR" dirty="0" smtClean="0"/>
              <a:t>	{ </a:t>
            </a:r>
            <a:r>
              <a:rPr lang="en-US" altLang="ko-KR" dirty="0"/>
              <a:t>return (</a:t>
            </a:r>
            <a:r>
              <a:rPr lang="en-US" altLang="ko-KR" dirty="0" err="1"/>
              <a:t>boolean</a:t>
            </a:r>
            <a:r>
              <a:rPr lang="en-US" altLang="ko-KR" dirty="0"/>
              <a:t>) (top == EMPTY); } </a:t>
            </a:r>
          </a:p>
          <a:p>
            <a:pPr>
              <a:lnSpc>
                <a:spcPct val="80000"/>
              </a:lnSpc>
              <a:buFontTx/>
              <a:buNone/>
            </a:pPr>
            <a:r>
              <a:rPr lang="en-US" altLang="ko-KR" dirty="0">
                <a:latin typeface="Arial"/>
              </a:rPr>
              <a:t>  </a:t>
            </a:r>
            <a:r>
              <a:rPr lang="en-US" altLang="ko-KR" dirty="0" smtClean="0">
                <a:latin typeface="Arial"/>
              </a:rPr>
              <a:t> </a:t>
            </a:r>
            <a:r>
              <a:rPr lang="en-US" altLang="ko-KR" dirty="0">
                <a:latin typeface="Arial"/>
              </a:rPr>
              <a:t>  </a:t>
            </a:r>
            <a:r>
              <a:rPr lang="en-US" altLang="ko-KR" dirty="0" err="1"/>
              <a:t>boolean</a:t>
            </a:r>
            <a:r>
              <a:rPr lang="en-US" altLang="ko-KR" dirty="0">
                <a:latin typeface="Arial"/>
              </a:rPr>
              <a:t>  </a:t>
            </a:r>
            <a:r>
              <a:rPr lang="en-US" altLang="ko-KR" dirty="0"/>
              <a:t> </a:t>
            </a:r>
            <a:r>
              <a:rPr lang="en-US" altLang="ko-KR" b="1" dirty="0"/>
              <a:t>full</a:t>
            </a:r>
            <a:r>
              <a:rPr lang="en-US" altLang="ko-KR" dirty="0"/>
              <a:t>() </a:t>
            </a:r>
            <a:r>
              <a:rPr lang="en-US" altLang="ko-KR" dirty="0" smtClean="0"/>
              <a:t>	{ </a:t>
            </a:r>
            <a:r>
              <a:rPr lang="en-US" altLang="ko-KR" dirty="0"/>
              <a:t>return (</a:t>
            </a:r>
            <a:r>
              <a:rPr lang="en-US" altLang="ko-KR" dirty="0" err="1"/>
              <a:t>boolean</a:t>
            </a:r>
            <a:r>
              <a:rPr lang="en-US" altLang="ko-KR" dirty="0"/>
              <a:t>) (top == FULL); } </a:t>
            </a:r>
          </a:p>
          <a:p>
            <a:pPr>
              <a:lnSpc>
                <a:spcPct val="80000"/>
              </a:lnSpc>
              <a:buFontTx/>
              <a:buNone/>
            </a:pPr>
            <a:r>
              <a:rPr lang="en-US" altLang="ko-KR" b="1" dirty="0">
                <a:solidFill>
                  <a:srgbClr val="0070C0"/>
                </a:solidFill>
              </a:rPr>
              <a:t>private</a:t>
            </a:r>
            <a:r>
              <a:rPr lang="en-US" altLang="ko-KR" dirty="0"/>
              <a:t>: </a:t>
            </a:r>
          </a:p>
          <a:p>
            <a:pPr>
              <a:lnSpc>
                <a:spcPct val="80000"/>
              </a:lnSpc>
              <a:buFontTx/>
              <a:buNone/>
            </a:pPr>
            <a:r>
              <a:rPr lang="en-US" altLang="ko-KR" dirty="0">
                <a:latin typeface="Arial"/>
              </a:rPr>
              <a:t>    </a:t>
            </a:r>
            <a:r>
              <a:rPr lang="en-US" altLang="ko-KR" dirty="0"/>
              <a:t>char</a:t>
            </a:r>
            <a:r>
              <a:rPr lang="en-US" altLang="ko-KR" dirty="0">
                <a:latin typeface="Arial"/>
              </a:rPr>
              <a:t> </a:t>
            </a:r>
            <a:r>
              <a:rPr lang="en-US" altLang="ko-KR" dirty="0" smtClean="0"/>
              <a:t> </a:t>
            </a:r>
            <a:r>
              <a:rPr lang="en-US" altLang="ko-KR" b="1" dirty="0">
                <a:solidFill>
                  <a:srgbClr val="C00000"/>
                </a:solidFill>
              </a:rPr>
              <a:t>s</a:t>
            </a:r>
            <a:r>
              <a:rPr lang="en-US" altLang="ko-KR" dirty="0"/>
              <a:t>[</a:t>
            </a:r>
            <a:r>
              <a:rPr lang="en-US" altLang="ko-KR" dirty="0" err="1"/>
              <a:t>max_len</a:t>
            </a:r>
            <a:r>
              <a:rPr lang="en-US" altLang="ko-KR" dirty="0"/>
              <a:t>]; </a:t>
            </a:r>
          </a:p>
          <a:p>
            <a:pPr>
              <a:lnSpc>
                <a:spcPct val="80000"/>
              </a:lnSpc>
              <a:buFontTx/>
              <a:buNone/>
            </a:pPr>
            <a:r>
              <a:rPr lang="en-US" altLang="ko-KR" dirty="0">
                <a:latin typeface="Arial"/>
              </a:rPr>
              <a:t>    </a:t>
            </a:r>
            <a:r>
              <a:rPr lang="en-US" altLang="ko-KR" dirty="0" err="1"/>
              <a:t>int</a:t>
            </a:r>
            <a:r>
              <a:rPr lang="en-US" altLang="ko-KR" dirty="0">
                <a:latin typeface="Arial"/>
              </a:rPr>
              <a:t>    </a:t>
            </a:r>
            <a:r>
              <a:rPr lang="en-US" altLang="ko-KR" dirty="0"/>
              <a:t> </a:t>
            </a:r>
            <a:r>
              <a:rPr lang="en-US" altLang="ko-KR" b="1" dirty="0">
                <a:solidFill>
                  <a:srgbClr val="C00000"/>
                </a:solidFill>
              </a:rPr>
              <a:t>top</a:t>
            </a:r>
            <a:r>
              <a:rPr lang="en-US" altLang="ko-KR" dirty="0"/>
              <a:t>; </a:t>
            </a:r>
          </a:p>
          <a:p>
            <a:pPr>
              <a:lnSpc>
                <a:spcPct val="80000"/>
              </a:lnSpc>
              <a:buFontTx/>
              <a:buNone/>
            </a:pPr>
            <a:r>
              <a:rPr lang="en-US" altLang="ko-KR" dirty="0">
                <a:latin typeface="Arial"/>
              </a:rPr>
              <a:t>    </a:t>
            </a:r>
            <a:r>
              <a:rPr lang="en-US" altLang="ko-KR" dirty="0" err="1"/>
              <a:t>enum</a:t>
            </a:r>
            <a:r>
              <a:rPr lang="en-US" altLang="ko-KR" dirty="0">
                <a:latin typeface="Arial"/>
              </a:rPr>
              <a:t>  </a:t>
            </a:r>
            <a:r>
              <a:rPr lang="en-US" altLang="ko-KR" dirty="0" smtClean="0"/>
              <a:t>{</a:t>
            </a:r>
            <a:r>
              <a:rPr lang="en-US" altLang="ko-KR" dirty="0"/>
              <a:t>EMPTY = -1, FULL = </a:t>
            </a:r>
            <a:r>
              <a:rPr lang="en-US" altLang="ko-KR" dirty="0" err="1"/>
              <a:t>max_len</a:t>
            </a:r>
            <a:r>
              <a:rPr lang="en-US" altLang="ko-KR" dirty="0"/>
              <a:t> - 1}; </a:t>
            </a:r>
          </a:p>
          <a:p>
            <a:pPr>
              <a:lnSpc>
                <a:spcPct val="80000"/>
              </a:lnSpc>
              <a:buFontTx/>
              <a:buNone/>
            </a:pPr>
            <a:r>
              <a:rPr lang="en-US" altLang="ko-KR" dirty="0"/>
              <a:t>}; </a:t>
            </a:r>
          </a:p>
          <a:p>
            <a:pPr>
              <a:lnSpc>
                <a:spcPct val="80000"/>
              </a:lnSpc>
              <a:buFontTx/>
              <a:buNone/>
            </a:pPr>
            <a:endParaRPr lang="en-US" altLang="ko-KR" dirty="0"/>
          </a:p>
          <a:p>
            <a:pPr>
              <a:lnSpc>
                <a:spcPct val="80000"/>
              </a:lnSpc>
              <a:buFontTx/>
              <a:buNone/>
            </a:pPr>
            <a:r>
              <a:rPr lang="en-US" altLang="ko-KR" dirty="0"/>
              <a:t>void</a:t>
            </a:r>
            <a:r>
              <a:rPr lang="en-US" altLang="ko-KR" dirty="0">
                <a:latin typeface="Arial"/>
              </a:rPr>
              <a:t> </a:t>
            </a:r>
            <a:r>
              <a:rPr lang="en-US" altLang="ko-KR" dirty="0"/>
              <a:t> main() </a:t>
            </a:r>
          </a:p>
          <a:p>
            <a:pPr>
              <a:lnSpc>
                <a:spcPct val="80000"/>
              </a:lnSpc>
              <a:buFontTx/>
              <a:buNone/>
            </a:pPr>
            <a:r>
              <a:rPr lang="en-US" altLang="ko-KR" dirty="0"/>
              <a:t>{ </a:t>
            </a:r>
          </a:p>
          <a:p>
            <a:pPr>
              <a:lnSpc>
                <a:spcPct val="80000"/>
              </a:lnSpc>
              <a:buFontTx/>
              <a:buNone/>
            </a:pPr>
            <a:r>
              <a:rPr lang="en-US" altLang="ko-KR" dirty="0">
                <a:latin typeface="Arial"/>
              </a:rPr>
              <a:t>    </a:t>
            </a:r>
            <a:r>
              <a:rPr lang="en-US" altLang="ko-KR" b="1" dirty="0">
                <a:solidFill>
                  <a:srgbClr val="0000FF"/>
                </a:solidFill>
              </a:rPr>
              <a:t>stack</a:t>
            </a:r>
            <a:r>
              <a:rPr lang="en-US" altLang="ko-KR" dirty="0">
                <a:latin typeface="Arial"/>
              </a:rPr>
              <a:t>  </a:t>
            </a:r>
            <a:r>
              <a:rPr lang="en-US" altLang="ko-KR" b="1" dirty="0" smtClean="0">
                <a:solidFill>
                  <a:srgbClr val="C00000"/>
                </a:solidFill>
              </a:rPr>
              <a:t>a</a:t>
            </a:r>
            <a:r>
              <a:rPr lang="en-US" altLang="ko-KR" dirty="0"/>
              <a:t>; </a:t>
            </a:r>
          </a:p>
          <a:p>
            <a:pPr>
              <a:lnSpc>
                <a:spcPct val="80000"/>
              </a:lnSpc>
              <a:buFontTx/>
              <a:buNone/>
            </a:pPr>
            <a:r>
              <a:rPr lang="en-US" altLang="ko-KR" dirty="0">
                <a:latin typeface="Arial"/>
              </a:rPr>
              <a:t>    </a:t>
            </a:r>
            <a:r>
              <a:rPr lang="en-US" altLang="ko-KR" b="1" dirty="0" err="1">
                <a:solidFill>
                  <a:srgbClr val="C00000"/>
                </a:solidFill>
              </a:rPr>
              <a:t>a</a:t>
            </a:r>
            <a:r>
              <a:rPr lang="en-US" altLang="ko-KR" b="1" dirty="0" err="1"/>
              <a:t>.clear</a:t>
            </a:r>
            <a:r>
              <a:rPr lang="en-US" altLang="ko-KR" dirty="0"/>
              <a:t>();</a:t>
            </a:r>
            <a:r>
              <a:rPr lang="en-US" altLang="ko-KR" dirty="0">
                <a:latin typeface="Arial"/>
              </a:rPr>
              <a:t> </a:t>
            </a:r>
            <a:endParaRPr lang="en-US" altLang="ko-KR" dirty="0" smtClean="0">
              <a:latin typeface="Arial"/>
            </a:endParaRPr>
          </a:p>
          <a:p>
            <a:pPr>
              <a:lnSpc>
                <a:spcPct val="80000"/>
              </a:lnSpc>
              <a:buFontTx/>
              <a:buNone/>
            </a:pPr>
            <a:r>
              <a:rPr lang="en-US" altLang="ko-KR" dirty="0">
                <a:latin typeface="Arial"/>
              </a:rPr>
              <a:t>  </a:t>
            </a:r>
            <a:r>
              <a:rPr lang="en-US" altLang="ko-KR" dirty="0" smtClean="0">
                <a:latin typeface="Arial"/>
              </a:rPr>
              <a:t>  </a:t>
            </a:r>
            <a:r>
              <a:rPr lang="en-US" altLang="ko-KR" b="1" dirty="0" err="1" smtClean="0">
                <a:solidFill>
                  <a:srgbClr val="C00000"/>
                </a:solidFill>
                <a:latin typeface="Arial"/>
              </a:rPr>
              <a:t>a</a:t>
            </a:r>
            <a:r>
              <a:rPr lang="en-US" altLang="ko-KR" b="1" dirty="0" err="1" smtClean="0">
                <a:latin typeface="Arial"/>
              </a:rPr>
              <a:t>.push</a:t>
            </a:r>
            <a:r>
              <a:rPr lang="en-US" altLang="ko-KR" dirty="0" smtClean="0">
                <a:latin typeface="Arial"/>
              </a:rPr>
              <a:t>(‘a’);</a:t>
            </a:r>
          </a:p>
          <a:p>
            <a:pPr>
              <a:lnSpc>
                <a:spcPct val="80000"/>
              </a:lnSpc>
              <a:buFontTx/>
              <a:buNone/>
            </a:pPr>
            <a:r>
              <a:rPr lang="en-US" altLang="ko-KR" dirty="0">
                <a:latin typeface="Arial"/>
              </a:rPr>
              <a:t> </a:t>
            </a:r>
            <a:r>
              <a:rPr lang="en-US" altLang="ko-KR" dirty="0" smtClean="0">
                <a:latin typeface="Arial"/>
              </a:rPr>
              <a:t>   </a:t>
            </a:r>
            <a:r>
              <a:rPr lang="en-US" altLang="ko-KR" dirty="0" err="1" smtClean="0">
                <a:latin typeface="Arial"/>
              </a:rPr>
              <a:t>cout</a:t>
            </a:r>
            <a:r>
              <a:rPr lang="en-US" altLang="ko-KR" dirty="0" smtClean="0">
                <a:latin typeface="Arial"/>
              </a:rPr>
              <a:t> &lt;&lt; </a:t>
            </a:r>
            <a:r>
              <a:rPr lang="en-US" altLang="ko-KR" b="1" dirty="0" err="1" smtClean="0">
                <a:solidFill>
                  <a:srgbClr val="C00000"/>
                </a:solidFill>
                <a:latin typeface="Arial"/>
              </a:rPr>
              <a:t>a</a:t>
            </a:r>
            <a:r>
              <a:rPr lang="en-US" altLang="ko-KR" b="1" dirty="0" err="1" smtClean="0">
                <a:latin typeface="Arial"/>
              </a:rPr>
              <a:t>.pop</a:t>
            </a:r>
            <a:r>
              <a:rPr lang="en-US" altLang="ko-KR" dirty="0" smtClean="0">
                <a:latin typeface="Arial"/>
              </a:rPr>
              <a:t>();</a:t>
            </a:r>
          </a:p>
          <a:p>
            <a:pPr>
              <a:lnSpc>
                <a:spcPct val="80000"/>
              </a:lnSpc>
              <a:buFontTx/>
              <a:buNone/>
            </a:pPr>
            <a:r>
              <a:rPr lang="en-US" altLang="ko-KR" dirty="0" smtClean="0">
                <a:latin typeface="Arial"/>
              </a:rPr>
              <a:t>}</a:t>
            </a:r>
            <a:endParaRPr lang="ko-KR" altLang="en-US" dirty="0"/>
          </a:p>
        </p:txBody>
      </p:sp>
    </p:spTree>
    <p:extLst>
      <p:ext uri="{BB962C8B-B14F-4D97-AF65-F5344CB8AC3E}">
        <p14:creationId xmlns:p14="http://schemas.microsoft.com/office/powerpoint/2010/main" val="13032342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77841" y="98805"/>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grpSp>
        <p:nvGrpSpPr>
          <p:cNvPr id="11" name="그룹 10"/>
          <p:cNvGrpSpPr/>
          <p:nvPr/>
        </p:nvGrpSpPr>
        <p:grpSpPr>
          <a:xfrm>
            <a:off x="467544" y="908720"/>
            <a:ext cx="8280920" cy="4464496"/>
            <a:chOff x="467544" y="908720"/>
            <a:chExt cx="8280920" cy="4464496"/>
          </a:xfrm>
        </p:grpSpPr>
        <p:sp>
          <p:nvSpPr>
            <p:cNvPr id="10" name="직사각형 9"/>
            <p:cNvSpPr/>
            <p:nvPr/>
          </p:nvSpPr>
          <p:spPr>
            <a:xfrm>
              <a:off x="467544" y="908720"/>
              <a:ext cx="8280920" cy="2585323"/>
            </a:xfrm>
            <a:prstGeom prst="rect">
              <a:avLst/>
            </a:prstGeom>
          </p:spPr>
          <p:txBody>
            <a:bodyPr wrap="square">
              <a:spAutoFit/>
            </a:bodyPr>
            <a:lstStyle/>
            <a:p>
              <a:pPr>
                <a:lnSpc>
                  <a:spcPct val="150000"/>
                </a:lnSpc>
              </a:pPr>
              <a:r>
                <a:rPr lang="ko-KR" altLang="en-US" dirty="0" smtClean="0"/>
                <a:t>    </a:t>
              </a:r>
              <a:r>
                <a:rPr lang="en-US" altLang="ko-KR" b="1" dirty="0" smtClean="0">
                  <a:solidFill>
                    <a:srgbClr val="C00000"/>
                  </a:solidFill>
                </a:rPr>
                <a:t>3) Tree</a:t>
              </a:r>
              <a:r>
                <a:rPr lang="ko-KR" altLang="en-US" b="1" dirty="0" smtClean="0">
                  <a:solidFill>
                    <a:srgbClr val="C00000"/>
                  </a:solidFill>
                </a:rPr>
                <a:t> </a:t>
              </a:r>
            </a:p>
            <a:p>
              <a:pPr>
                <a:lnSpc>
                  <a:spcPct val="150000"/>
                </a:lnSpc>
              </a:pPr>
              <a:r>
                <a:rPr lang="ko-KR" altLang="en-US" dirty="0" smtClean="0"/>
                <a:t>        ▶ 구조 </a:t>
              </a:r>
              <a:r>
                <a:rPr lang="en-US" altLang="ko-KR" dirty="0" smtClean="0"/>
                <a:t>: </a:t>
              </a:r>
              <a:r>
                <a:rPr lang="ko-KR" altLang="en-US" dirty="0" smtClean="0"/>
                <a:t>정점</a:t>
              </a:r>
              <a:r>
                <a:rPr lang="en-US" altLang="ko-KR" dirty="0" smtClean="0"/>
                <a:t>(node / vertex)</a:t>
              </a:r>
              <a:r>
                <a:rPr lang="ko-KR" altLang="en-US" dirty="0" smtClean="0"/>
                <a:t>과 선분</a:t>
              </a:r>
              <a:r>
                <a:rPr lang="en-US" altLang="ko-KR" dirty="0" smtClean="0"/>
                <a:t>(edge / arc)</a:t>
              </a:r>
              <a:r>
                <a:rPr lang="ko-KR" altLang="en-US" dirty="0" smtClean="0"/>
                <a:t>으로 된 </a:t>
              </a:r>
              <a:r>
                <a:rPr lang="en-US" altLang="ko-KR" dirty="0" smtClean="0"/>
                <a:t>graph</a:t>
              </a:r>
              <a:r>
                <a:rPr lang="ko-KR" altLang="en-US" dirty="0" smtClean="0"/>
                <a:t>의</a:t>
              </a:r>
              <a:endParaRPr lang="en-US" altLang="ko-KR" dirty="0" smtClean="0"/>
            </a:p>
            <a:p>
              <a:pPr>
                <a:lnSpc>
                  <a:spcPct val="150000"/>
                </a:lnSpc>
              </a:pPr>
              <a:r>
                <a:rPr lang="en-US" altLang="ko-KR" dirty="0" smtClean="0"/>
                <a:t>                    </a:t>
              </a:r>
              <a:r>
                <a:rPr lang="ko-KR" altLang="en-US" dirty="0" smtClean="0"/>
                <a:t>특수한 형태 </a:t>
              </a:r>
            </a:p>
            <a:p>
              <a:pPr>
                <a:lnSpc>
                  <a:spcPct val="150000"/>
                </a:lnSpc>
              </a:pPr>
              <a:r>
                <a:rPr lang="ko-KR" altLang="en-US" dirty="0" smtClean="0"/>
                <a:t>                ⇨ </a:t>
              </a:r>
              <a:r>
                <a:rPr lang="en-US" altLang="ko-KR" dirty="0" smtClean="0"/>
                <a:t>root</a:t>
              </a:r>
              <a:r>
                <a:rPr lang="ko-KR" altLang="en-US" dirty="0" smtClean="0"/>
                <a:t>라고 부르는 최상위 </a:t>
              </a:r>
              <a:r>
                <a:rPr lang="en-US" altLang="ko-KR" dirty="0" smtClean="0"/>
                <a:t>1</a:t>
              </a:r>
              <a:r>
                <a:rPr lang="ko-KR" altLang="en-US" dirty="0" smtClean="0"/>
                <a:t>개의 </a:t>
              </a:r>
              <a:r>
                <a:rPr lang="ko-KR" altLang="en-US" dirty="0" err="1" smtClean="0"/>
                <a:t>노드에서</a:t>
              </a:r>
              <a:r>
                <a:rPr lang="ko-KR" altLang="en-US" dirty="0" smtClean="0"/>
                <a:t> 아래 방향으로만 </a:t>
              </a:r>
              <a:endParaRPr lang="en-US" altLang="ko-KR" dirty="0" smtClean="0"/>
            </a:p>
            <a:p>
              <a:r>
                <a:rPr lang="en-US" altLang="ko-KR" dirty="0" smtClean="0"/>
                <a:t>                     edge</a:t>
              </a:r>
              <a:r>
                <a:rPr lang="ko-KR" altLang="en-US" dirty="0" smtClean="0"/>
                <a:t>가 형성됨 </a:t>
              </a:r>
            </a:p>
            <a:p>
              <a:r>
                <a:rPr lang="ko-KR" altLang="en-US" dirty="0" smtClean="0"/>
                <a:t/>
              </a:r>
              <a:br>
                <a:rPr lang="ko-KR" altLang="en-US" dirty="0" smtClean="0"/>
              </a:br>
              <a:endParaRPr lang="ko-KR" altLang="en-US" dirty="0"/>
            </a:p>
          </p:txBody>
        </p:sp>
        <p:pic>
          <p:nvPicPr>
            <p:cNvPr id="25602" name="Picture 2" descr="C:\DOCUME~1\KMLee\LOCALS~1\Temp\UNI00000de80da8.gif"/>
            <p:cNvPicPr>
              <a:picLocks noChangeAspect="1" noChangeArrowheads="1"/>
            </p:cNvPicPr>
            <p:nvPr/>
          </p:nvPicPr>
          <p:blipFill>
            <a:blip r:embed="rId3" cstate="print"/>
            <a:srcRect/>
            <a:stretch>
              <a:fillRect/>
            </a:stretch>
          </p:blipFill>
          <p:spPr bwMode="auto">
            <a:xfrm>
              <a:off x="2627784" y="3212976"/>
              <a:ext cx="3885324" cy="2160240"/>
            </a:xfrm>
            <a:prstGeom prst="rect">
              <a:avLst/>
            </a:prstGeom>
            <a:noFill/>
          </p:spPr>
        </p:pic>
      </p:grpSp>
    </p:spTree>
    <p:extLst>
      <p:ext uri="{BB962C8B-B14F-4D97-AF65-F5344CB8AC3E}">
        <p14:creationId xmlns:p14="http://schemas.microsoft.com/office/powerpoint/2010/main" val="1413313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91872" y="90815"/>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grpSp>
        <p:nvGrpSpPr>
          <p:cNvPr id="16" name="그룹 15"/>
          <p:cNvGrpSpPr/>
          <p:nvPr/>
        </p:nvGrpSpPr>
        <p:grpSpPr>
          <a:xfrm>
            <a:off x="539552" y="764704"/>
            <a:ext cx="8208912" cy="5171802"/>
            <a:chOff x="611560" y="1124744"/>
            <a:chExt cx="8208912" cy="5171802"/>
          </a:xfrm>
        </p:grpSpPr>
        <p:sp>
          <p:nvSpPr>
            <p:cNvPr id="12" name="직사각형 11"/>
            <p:cNvSpPr/>
            <p:nvPr/>
          </p:nvSpPr>
          <p:spPr>
            <a:xfrm>
              <a:off x="611560" y="1124744"/>
              <a:ext cx="8208912" cy="923330"/>
            </a:xfrm>
            <a:prstGeom prst="rect">
              <a:avLst/>
            </a:prstGeom>
          </p:spPr>
          <p:txBody>
            <a:bodyPr wrap="square">
              <a:spAutoFit/>
            </a:bodyPr>
            <a:lstStyle/>
            <a:p>
              <a:pPr>
                <a:lnSpc>
                  <a:spcPct val="150000"/>
                </a:lnSpc>
              </a:pPr>
              <a:r>
                <a:rPr lang="ko-KR" altLang="en-US" b="1" dirty="0" smtClean="0">
                  <a:solidFill>
                    <a:srgbClr val="7030A0"/>
                  </a:solidFill>
                </a:rPr>
                <a:t>▶ </a:t>
              </a:r>
              <a:r>
                <a:rPr lang="en-US" altLang="ko-KR" b="1" dirty="0" smtClean="0">
                  <a:solidFill>
                    <a:srgbClr val="7030A0"/>
                  </a:solidFill>
                </a:rPr>
                <a:t>binary tree(</a:t>
              </a:r>
              <a:r>
                <a:rPr lang="ko-KR" altLang="en-US" b="1" dirty="0" smtClean="0">
                  <a:solidFill>
                    <a:srgbClr val="7030A0"/>
                  </a:solidFill>
                </a:rPr>
                <a:t>이진 트리</a:t>
              </a:r>
              <a:r>
                <a:rPr lang="en-US" altLang="ko-KR" b="1" dirty="0" smtClean="0">
                  <a:solidFill>
                    <a:srgbClr val="7030A0"/>
                  </a:solidFill>
                </a:rPr>
                <a:t>) </a:t>
              </a:r>
              <a:r>
                <a:rPr lang="en-US" altLang="ko-KR" dirty="0" smtClean="0"/>
                <a:t>: child</a:t>
              </a:r>
              <a:r>
                <a:rPr lang="ko-KR" altLang="en-US" dirty="0" smtClean="0"/>
                <a:t>가 최대 </a:t>
              </a:r>
              <a:r>
                <a:rPr lang="en-US" altLang="ko-KR" dirty="0" smtClean="0"/>
                <a:t>2</a:t>
              </a:r>
              <a:r>
                <a:rPr lang="ko-KR" altLang="en-US" dirty="0" smtClean="0"/>
                <a:t>개인 </a:t>
              </a:r>
              <a:r>
                <a:rPr lang="en-US" altLang="ko-KR" dirty="0" smtClean="0"/>
                <a:t>tree</a:t>
              </a:r>
              <a:r>
                <a:rPr lang="ko-KR" altLang="en-US" dirty="0" smtClean="0"/>
                <a:t>로 대부분의 문제해결에서</a:t>
              </a:r>
              <a:endParaRPr lang="en-US" altLang="ko-KR" dirty="0" smtClean="0"/>
            </a:p>
            <a:p>
              <a:pPr>
                <a:lnSpc>
                  <a:spcPct val="150000"/>
                </a:lnSpc>
              </a:pPr>
              <a:r>
                <a:rPr lang="en-US" altLang="ko-KR" dirty="0" smtClean="0"/>
                <a:t>             binary tree</a:t>
              </a:r>
              <a:r>
                <a:rPr lang="ko-KR" altLang="en-US" dirty="0" smtClean="0"/>
                <a:t>를 사용한다</a:t>
              </a:r>
              <a:r>
                <a:rPr lang="en-US" altLang="ko-KR" dirty="0" smtClean="0"/>
                <a:t>.</a:t>
              </a:r>
              <a:r>
                <a:rPr lang="ko-KR" altLang="en-US" dirty="0" smtClean="0"/>
                <a:t> </a:t>
              </a:r>
              <a:endParaRPr lang="ko-KR" altLang="en-US" dirty="0"/>
            </a:p>
          </p:txBody>
        </p:sp>
        <p:pic>
          <p:nvPicPr>
            <p:cNvPr id="24578" name="Picture 2" descr="C:\DOCUME~1\KMLee\LOCALS~1\Temp\UNI00000de80db0.gif"/>
            <p:cNvPicPr>
              <a:picLocks noChangeAspect="1" noChangeArrowheads="1"/>
            </p:cNvPicPr>
            <p:nvPr/>
          </p:nvPicPr>
          <p:blipFill>
            <a:blip r:embed="rId3" cstate="print"/>
            <a:srcRect/>
            <a:stretch>
              <a:fillRect/>
            </a:stretch>
          </p:blipFill>
          <p:spPr bwMode="auto">
            <a:xfrm>
              <a:off x="4499992" y="1844825"/>
              <a:ext cx="1296144" cy="1687688"/>
            </a:xfrm>
            <a:prstGeom prst="rect">
              <a:avLst/>
            </a:prstGeom>
            <a:noFill/>
          </p:spPr>
        </p:pic>
        <p:sp>
          <p:nvSpPr>
            <p:cNvPr id="13" name="직사각형 12"/>
            <p:cNvSpPr/>
            <p:nvPr/>
          </p:nvSpPr>
          <p:spPr>
            <a:xfrm>
              <a:off x="683568" y="3429000"/>
              <a:ext cx="7272808" cy="784830"/>
            </a:xfrm>
            <a:prstGeom prst="rect">
              <a:avLst/>
            </a:prstGeom>
          </p:spPr>
          <p:txBody>
            <a:bodyPr wrap="square">
              <a:spAutoFit/>
            </a:bodyPr>
            <a:lstStyle/>
            <a:p>
              <a:r>
                <a:rPr lang="en-US" altLang="ko-KR" b="1" dirty="0" smtClean="0">
                  <a:solidFill>
                    <a:srgbClr val="7030A0"/>
                  </a:solidFill>
                </a:rPr>
                <a:t>▶ tree</a:t>
              </a:r>
              <a:r>
                <a:rPr lang="ko-KR" altLang="en-US" b="1" dirty="0" smtClean="0">
                  <a:solidFill>
                    <a:srgbClr val="7030A0"/>
                  </a:solidFill>
                </a:rPr>
                <a:t>의 생성과 운행</a:t>
              </a:r>
              <a:r>
                <a:rPr lang="en-US" altLang="ko-KR" b="1" dirty="0" smtClean="0">
                  <a:solidFill>
                    <a:srgbClr val="7030A0"/>
                  </a:solidFill>
                </a:rPr>
                <a:t>(traversal) </a:t>
              </a:r>
            </a:p>
            <a:p>
              <a:pPr>
                <a:lnSpc>
                  <a:spcPct val="150000"/>
                </a:lnSpc>
              </a:pPr>
              <a:r>
                <a:rPr lang="en-US" altLang="ko-KR" dirty="0" smtClean="0"/>
                <a:t>            </a:t>
              </a:r>
              <a:r>
                <a:rPr lang="ko-KR" altLang="en-US" dirty="0" smtClean="0"/>
                <a:t>입력 </a:t>
              </a:r>
              <a:r>
                <a:rPr lang="en-US" altLang="ko-KR" dirty="0" smtClean="0"/>
                <a:t>: K U R F A B X J W Z L </a:t>
              </a:r>
              <a:endParaRPr lang="en-US" altLang="ko-KR" dirty="0"/>
            </a:p>
          </p:txBody>
        </p:sp>
        <p:pic>
          <p:nvPicPr>
            <p:cNvPr id="24580" name="Picture 4" descr="C:\DOCUME~1\KMLee\LOCALS~1\Temp\UNI00000de80db8.gif"/>
            <p:cNvPicPr>
              <a:picLocks noChangeAspect="1" noChangeArrowheads="1"/>
            </p:cNvPicPr>
            <p:nvPr/>
          </p:nvPicPr>
          <p:blipFill>
            <a:blip r:embed="rId4" cstate="print"/>
            <a:srcRect/>
            <a:stretch>
              <a:fillRect/>
            </a:stretch>
          </p:blipFill>
          <p:spPr bwMode="auto">
            <a:xfrm>
              <a:off x="5796136" y="3068960"/>
              <a:ext cx="3021764" cy="2160240"/>
            </a:xfrm>
            <a:prstGeom prst="rect">
              <a:avLst/>
            </a:prstGeom>
            <a:noFill/>
          </p:spPr>
        </p:pic>
        <p:sp>
          <p:nvSpPr>
            <p:cNvPr id="15" name="직사각형 14"/>
            <p:cNvSpPr/>
            <p:nvPr/>
          </p:nvSpPr>
          <p:spPr>
            <a:xfrm>
              <a:off x="971600" y="5373216"/>
              <a:ext cx="6120680" cy="923330"/>
            </a:xfrm>
            <a:prstGeom prst="rect">
              <a:avLst/>
            </a:prstGeom>
          </p:spPr>
          <p:txBody>
            <a:bodyPr wrap="square">
              <a:spAutoFit/>
            </a:bodyPr>
            <a:lstStyle/>
            <a:p>
              <a:r>
                <a:rPr lang="ko-KR" altLang="en-US" dirty="0" smtClean="0"/>
                <a:t>운행 </a:t>
              </a:r>
              <a:r>
                <a:rPr lang="en-US" altLang="ko-KR" dirty="0" smtClean="0"/>
                <a:t>: </a:t>
              </a:r>
              <a:r>
                <a:rPr lang="en-US" altLang="ko-KR" dirty="0" err="1" smtClean="0"/>
                <a:t>Inorder</a:t>
              </a:r>
              <a:r>
                <a:rPr lang="en-US" altLang="ko-KR" dirty="0" smtClean="0"/>
                <a:t>(Left-Root-Right) - A B F J K L R U W X Z </a:t>
              </a:r>
            </a:p>
            <a:p>
              <a:r>
                <a:rPr lang="en-US" altLang="ko-KR" dirty="0" smtClean="0"/>
                <a:t>        </a:t>
              </a:r>
              <a:r>
                <a:rPr lang="en-US" altLang="ko-KR" dirty="0" err="1" smtClean="0"/>
                <a:t>Postorder</a:t>
              </a:r>
              <a:r>
                <a:rPr lang="en-US" altLang="ko-KR" dirty="0" smtClean="0"/>
                <a:t>(Left-Right-Root) - B A J F L R W Z X U K </a:t>
              </a:r>
            </a:p>
            <a:p>
              <a:r>
                <a:rPr lang="en-US" altLang="ko-KR" dirty="0" smtClean="0"/>
                <a:t>        Preorder(Root-Left-Right) - K F A B J U R L X W Z </a:t>
              </a:r>
              <a:endParaRPr lang="en-US" altLang="ko-KR" dirty="0"/>
            </a:p>
          </p:txBody>
        </p:sp>
      </p:grpSp>
    </p:spTree>
    <p:extLst>
      <p:ext uri="{BB962C8B-B14F-4D97-AF65-F5344CB8AC3E}">
        <p14:creationId xmlns:p14="http://schemas.microsoft.com/office/powerpoint/2010/main" val="21191581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91872" y="115569"/>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467544" y="908720"/>
            <a:ext cx="8568952" cy="923330"/>
          </a:xfrm>
          <a:prstGeom prst="rect">
            <a:avLst/>
          </a:prstGeom>
        </p:spPr>
        <p:txBody>
          <a:bodyPr wrap="square">
            <a:spAutoFit/>
          </a:bodyPr>
          <a:lstStyle/>
          <a:p>
            <a:r>
              <a:rPr lang="en-US" altLang="ko-KR" b="1" dirty="0" smtClean="0">
                <a:solidFill>
                  <a:srgbClr val="C00000"/>
                </a:solidFill>
              </a:rPr>
              <a:t>4) Graph : G = (V, E) </a:t>
            </a:r>
          </a:p>
          <a:p>
            <a:endParaRPr lang="en-US" altLang="ko-KR" dirty="0" smtClean="0"/>
          </a:p>
          <a:p>
            <a:r>
              <a:rPr lang="en-US" altLang="ko-KR" dirty="0" smtClean="0"/>
              <a:t>        ▶ </a:t>
            </a:r>
            <a:r>
              <a:rPr lang="ko-KR" altLang="en-US" dirty="0" smtClean="0"/>
              <a:t>구조 </a:t>
            </a:r>
            <a:r>
              <a:rPr lang="en-US" altLang="ko-KR" dirty="0" smtClean="0"/>
              <a:t>: node </a:t>
            </a:r>
            <a:r>
              <a:rPr lang="ko-KR" altLang="en-US" dirty="0" smtClean="0"/>
              <a:t>사이를 규칙 없이 연결 </a:t>
            </a:r>
            <a:r>
              <a:rPr lang="en-US" altLang="ko-KR" dirty="0" smtClean="0"/>
              <a:t>/ undirected graph, directed graph </a:t>
            </a:r>
            <a:endParaRPr lang="en-US" altLang="ko-KR" dirty="0"/>
          </a:p>
        </p:txBody>
      </p:sp>
      <p:pic>
        <p:nvPicPr>
          <p:cNvPr id="23554" name="Picture 2" descr="C:\DOCUME~1\KMLee\LOCALS~1\Temp\UNI00000de80dc0.gif"/>
          <p:cNvPicPr>
            <a:picLocks noChangeAspect="1" noChangeArrowheads="1"/>
          </p:cNvPicPr>
          <p:nvPr/>
        </p:nvPicPr>
        <p:blipFill>
          <a:blip r:embed="rId3" cstate="print"/>
          <a:srcRect/>
          <a:stretch>
            <a:fillRect/>
          </a:stretch>
        </p:blipFill>
        <p:spPr bwMode="auto">
          <a:xfrm>
            <a:off x="2555776" y="2132856"/>
            <a:ext cx="3744415" cy="3377316"/>
          </a:xfrm>
          <a:prstGeom prst="rect">
            <a:avLst/>
          </a:prstGeom>
          <a:noFill/>
        </p:spPr>
      </p:pic>
    </p:spTree>
    <p:extLst>
      <p:ext uri="{BB962C8B-B14F-4D97-AF65-F5344CB8AC3E}">
        <p14:creationId xmlns:p14="http://schemas.microsoft.com/office/powerpoint/2010/main" val="23394498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91872" y="115569"/>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grpSp>
        <p:nvGrpSpPr>
          <p:cNvPr id="11" name="그룹 10"/>
          <p:cNvGrpSpPr/>
          <p:nvPr/>
        </p:nvGrpSpPr>
        <p:grpSpPr>
          <a:xfrm>
            <a:off x="539552" y="908720"/>
            <a:ext cx="8208912" cy="3744416"/>
            <a:chOff x="539552" y="908720"/>
            <a:chExt cx="8208912" cy="3744416"/>
          </a:xfrm>
        </p:grpSpPr>
        <p:sp>
          <p:nvSpPr>
            <p:cNvPr id="10" name="직사각형 9"/>
            <p:cNvSpPr/>
            <p:nvPr/>
          </p:nvSpPr>
          <p:spPr>
            <a:xfrm>
              <a:off x="539552" y="908720"/>
              <a:ext cx="8208912" cy="1061829"/>
            </a:xfrm>
            <a:prstGeom prst="rect">
              <a:avLst/>
            </a:prstGeom>
          </p:spPr>
          <p:txBody>
            <a:bodyPr wrap="square">
              <a:spAutoFit/>
            </a:bodyPr>
            <a:lstStyle/>
            <a:p>
              <a:r>
                <a:rPr lang="en-US" altLang="ko-KR" b="1" dirty="0" smtClean="0">
                  <a:solidFill>
                    <a:srgbClr val="7030A0"/>
                  </a:solidFill>
                </a:rPr>
                <a:t>▶ Graph</a:t>
              </a:r>
              <a:r>
                <a:rPr lang="ko-KR" altLang="en-US" b="1" dirty="0" smtClean="0">
                  <a:solidFill>
                    <a:srgbClr val="7030A0"/>
                  </a:solidFill>
                </a:rPr>
                <a:t>의 운행 </a:t>
              </a:r>
              <a:endParaRPr lang="en-US" altLang="ko-KR" b="1" dirty="0" smtClean="0">
                <a:solidFill>
                  <a:srgbClr val="7030A0"/>
                </a:solidFill>
              </a:endParaRPr>
            </a:p>
            <a:p>
              <a:endParaRPr lang="ko-KR" altLang="en-US" dirty="0" smtClean="0"/>
            </a:p>
            <a:p>
              <a:pPr>
                <a:lnSpc>
                  <a:spcPct val="150000"/>
                </a:lnSpc>
              </a:pPr>
              <a:r>
                <a:rPr lang="ko-KR" altLang="en-US" dirty="0" smtClean="0"/>
                <a:t>        </a:t>
              </a:r>
              <a:r>
                <a:rPr lang="en-US" altLang="ko-KR" b="1" dirty="0" smtClean="0">
                  <a:solidFill>
                    <a:schemeClr val="accent2">
                      <a:lumMod val="50000"/>
                    </a:schemeClr>
                  </a:solidFill>
                </a:rPr>
                <a:t>1. DFS</a:t>
              </a:r>
              <a:r>
                <a:rPr lang="en-US" altLang="ko-KR" dirty="0" smtClean="0"/>
                <a:t>(Depth First Search)          </a:t>
              </a:r>
              <a:r>
                <a:rPr lang="en-US" altLang="ko-KR" b="1" dirty="0" smtClean="0">
                  <a:solidFill>
                    <a:schemeClr val="accent2">
                      <a:lumMod val="50000"/>
                    </a:schemeClr>
                  </a:solidFill>
                </a:rPr>
                <a:t>2. BFS</a:t>
              </a:r>
              <a:r>
                <a:rPr lang="en-US" altLang="ko-KR" dirty="0" smtClean="0"/>
                <a:t>(Breadth First Search) </a:t>
              </a:r>
              <a:endParaRPr lang="en-US" altLang="ko-KR" dirty="0"/>
            </a:p>
          </p:txBody>
        </p:sp>
        <p:pic>
          <p:nvPicPr>
            <p:cNvPr id="22530" name="Picture 2" descr="C:\DOCUME~1\KMLee\LOCALS~1\Temp\UNI00000de80dc8.gif"/>
            <p:cNvPicPr>
              <a:picLocks noChangeAspect="1" noChangeArrowheads="1"/>
            </p:cNvPicPr>
            <p:nvPr/>
          </p:nvPicPr>
          <p:blipFill>
            <a:blip r:embed="rId3" cstate="print"/>
            <a:srcRect/>
            <a:stretch>
              <a:fillRect/>
            </a:stretch>
          </p:blipFill>
          <p:spPr bwMode="auto">
            <a:xfrm>
              <a:off x="1115616" y="2276872"/>
              <a:ext cx="6922758" cy="2376264"/>
            </a:xfrm>
            <a:prstGeom prst="rect">
              <a:avLst/>
            </a:prstGeom>
            <a:noFill/>
          </p:spPr>
        </p:pic>
      </p:grpSp>
    </p:spTree>
    <p:extLst>
      <p:ext uri="{BB962C8B-B14F-4D97-AF65-F5344CB8AC3E}">
        <p14:creationId xmlns:p14="http://schemas.microsoft.com/office/powerpoint/2010/main" val="8636726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77841" y="90815"/>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grpSp>
        <p:nvGrpSpPr>
          <p:cNvPr id="22" name="그룹 21"/>
          <p:cNvGrpSpPr/>
          <p:nvPr/>
        </p:nvGrpSpPr>
        <p:grpSpPr>
          <a:xfrm>
            <a:off x="539552" y="980729"/>
            <a:ext cx="8161477" cy="4030706"/>
            <a:chOff x="539552" y="980729"/>
            <a:chExt cx="8161477" cy="4030706"/>
          </a:xfrm>
        </p:grpSpPr>
        <p:sp>
          <p:nvSpPr>
            <p:cNvPr id="10" name="직사각형 9"/>
            <p:cNvSpPr/>
            <p:nvPr/>
          </p:nvSpPr>
          <p:spPr>
            <a:xfrm>
              <a:off x="539552" y="980729"/>
              <a:ext cx="7992888" cy="369332"/>
            </a:xfrm>
            <a:prstGeom prst="rect">
              <a:avLst/>
            </a:prstGeom>
          </p:spPr>
          <p:txBody>
            <a:bodyPr wrap="square">
              <a:spAutoFit/>
            </a:bodyPr>
            <a:lstStyle/>
            <a:p>
              <a:r>
                <a:rPr lang="en-US" altLang="ko-KR" b="1" dirty="0" smtClean="0">
                  <a:solidFill>
                    <a:srgbClr val="7030A0"/>
                  </a:solidFill>
                </a:rPr>
                <a:t>▶ Graph</a:t>
              </a:r>
              <a:r>
                <a:rPr lang="ko-KR" altLang="en-US" b="1" dirty="0" smtClean="0">
                  <a:solidFill>
                    <a:srgbClr val="7030A0"/>
                  </a:solidFill>
                </a:rPr>
                <a:t>의 시효 </a:t>
              </a:r>
              <a:r>
                <a:rPr lang="en-US" altLang="ko-KR" dirty="0" smtClean="0"/>
                <a:t>: </a:t>
              </a:r>
              <a:r>
                <a:rPr lang="en-US" altLang="ko-KR" dirty="0" err="1" smtClean="0"/>
                <a:t>Koenigsberg</a:t>
              </a:r>
              <a:r>
                <a:rPr lang="en-US" altLang="ko-KR" dirty="0" smtClean="0"/>
                <a:t> bridge problem(in Eastern Prussia), 1736 </a:t>
              </a:r>
            </a:p>
          </p:txBody>
        </p:sp>
        <p:sp>
          <p:nvSpPr>
            <p:cNvPr id="21" name="직사각형 20"/>
            <p:cNvSpPr/>
            <p:nvPr/>
          </p:nvSpPr>
          <p:spPr>
            <a:xfrm>
              <a:off x="1068181" y="4365104"/>
              <a:ext cx="7632848" cy="646331"/>
            </a:xfrm>
            <a:prstGeom prst="rect">
              <a:avLst/>
            </a:prstGeom>
          </p:spPr>
          <p:txBody>
            <a:bodyPr wrap="square">
              <a:spAutoFit/>
            </a:bodyPr>
            <a:lstStyle/>
            <a:p>
              <a:r>
                <a:rPr lang="ko-KR" altLang="en-US" dirty="0" smtClean="0"/>
                <a:t>한 지점에서 출발하여 모든 다리를 </a:t>
              </a:r>
              <a:r>
                <a:rPr lang="en-US" altLang="ko-KR" dirty="0" smtClean="0"/>
                <a:t>1</a:t>
              </a:r>
              <a:r>
                <a:rPr lang="ko-KR" altLang="en-US" dirty="0" smtClean="0"/>
                <a:t>회씩만 건너고 제자리로 돌아 올 수 </a:t>
              </a:r>
            </a:p>
            <a:p>
              <a:r>
                <a:rPr lang="ko-KR" altLang="en-US" dirty="0" smtClean="0"/>
                <a:t>있겠는가</a:t>
              </a:r>
              <a:r>
                <a:rPr lang="en-US" altLang="ko-KR" dirty="0" smtClean="0"/>
                <a:t>?</a:t>
              </a:r>
              <a:r>
                <a:rPr lang="ko-KR" altLang="en-US" dirty="0" smtClean="0"/>
                <a:t> </a:t>
              </a:r>
              <a:endParaRPr lang="ko-KR" altLang="en-US" dirty="0"/>
            </a:p>
          </p:txBody>
        </p:sp>
      </p:grpSp>
      <p:pic>
        <p:nvPicPr>
          <p:cNvPr id="307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7275" y="2132856"/>
            <a:ext cx="7176797"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8811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002736"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noChangeArrowheads="1"/>
          </p:cNvPicPr>
          <p:nvPr/>
        </p:nvPicPr>
        <p:blipFill>
          <a:blip r:embed="rId2" cstate="print"/>
          <a:srcRect/>
          <a:stretch>
            <a:fillRect/>
          </a:stretch>
        </p:blipFill>
        <p:spPr bwMode="auto">
          <a:xfrm>
            <a:off x="107504" y="116632"/>
            <a:ext cx="1079500" cy="288925"/>
          </a:xfrm>
          <a:prstGeom prst="rect">
            <a:avLst/>
          </a:prstGeom>
          <a:noFill/>
          <a:ln w="9525">
            <a:noFill/>
            <a:miter lim="800000"/>
            <a:headEnd/>
            <a:tailEnd/>
          </a:ln>
        </p:spPr>
      </p:pic>
      <p:sp>
        <p:nvSpPr>
          <p:cNvPr id="10" name="직사각형 9"/>
          <p:cNvSpPr/>
          <p:nvPr/>
        </p:nvSpPr>
        <p:spPr>
          <a:xfrm>
            <a:off x="251520" y="692696"/>
            <a:ext cx="8712968" cy="4555093"/>
          </a:xfrm>
          <a:prstGeom prst="rect">
            <a:avLst/>
          </a:prstGeom>
        </p:spPr>
        <p:txBody>
          <a:bodyPr wrap="square">
            <a:spAutoFit/>
          </a:bodyPr>
          <a:lstStyle/>
          <a:p>
            <a:r>
              <a:rPr lang="en-US" altLang="ko-KR" sz="2000" dirty="0">
                <a:solidFill>
                  <a:srgbClr val="0000FF"/>
                </a:solidFill>
                <a:latin typeface="휴먼엑스포" pitchFamily="18" charset="-127"/>
                <a:ea typeface="휴먼엑스포" pitchFamily="18" charset="-127"/>
              </a:rPr>
              <a:t>4.4 </a:t>
            </a:r>
            <a:r>
              <a:rPr lang="ko-KR" altLang="en-US" sz="2000" dirty="0">
                <a:solidFill>
                  <a:srgbClr val="0000FF"/>
                </a:solidFill>
                <a:latin typeface="휴먼엑스포" pitchFamily="18" charset="-127"/>
                <a:ea typeface="휴먼엑스포" pitchFamily="18" charset="-127"/>
              </a:rPr>
              <a:t>상용 언어 소개 </a:t>
            </a:r>
          </a:p>
          <a:p>
            <a:pPr>
              <a:lnSpc>
                <a:spcPct val="200000"/>
              </a:lnSpc>
            </a:pPr>
            <a:r>
              <a:rPr lang="ko-KR" altLang="en-US" dirty="0"/>
              <a:t>    </a:t>
            </a:r>
            <a:r>
              <a:rPr lang="ko-KR" altLang="en-US" dirty="0">
                <a:solidFill>
                  <a:srgbClr val="7030A0"/>
                </a:solidFill>
                <a:latin typeface="휴먼엑스포" pitchFamily="18" charset="-127"/>
                <a:ea typeface="휴먼엑스포" pitchFamily="18" charset="-127"/>
              </a:rPr>
              <a:t>▶ </a:t>
            </a:r>
            <a:r>
              <a:rPr lang="en-US" altLang="ko-KR" dirty="0">
                <a:solidFill>
                  <a:srgbClr val="7030A0"/>
                </a:solidFill>
                <a:latin typeface="휴먼엑스포" pitchFamily="18" charset="-127"/>
                <a:ea typeface="휴먼엑스포" pitchFamily="18" charset="-127"/>
              </a:rPr>
              <a:t>1960</a:t>
            </a:r>
            <a:r>
              <a:rPr lang="ko-KR" altLang="en-US" dirty="0">
                <a:solidFill>
                  <a:srgbClr val="7030A0"/>
                </a:solidFill>
                <a:latin typeface="휴먼엑스포" pitchFamily="18" charset="-127"/>
                <a:ea typeface="휴먼엑스포" pitchFamily="18" charset="-127"/>
              </a:rPr>
              <a:t>년대 초에 개발된 언어 </a:t>
            </a:r>
          </a:p>
          <a:p>
            <a:r>
              <a:rPr lang="ko-KR" altLang="en-US" dirty="0"/>
              <a:t> </a:t>
            </a:r>
            <a:r>
              <a:rPr lang="en-US" altLang="ko-KR" dirty="0" smtClean="0"/>
              <a:t> </a:t>
            </a:r>
            <a:r>
              <a:rPr lang="ko-KR" altLang="en-US" dirty="0"/>
              <a:t>      </a:t>
            </a:r>
            <a:r>
              <a:rPr lang="en-US" altLang="ko-KR" dirty="0">
                <a:solidFill>
                  <a:srgbClr val="00B050"/>
                </a:solidFill>
                <a:latin typeface="휴먼엑스포" pitchFamily="18" charset="-127"/>
                <a:ea typeface="휴먼엑스포" pitchFamily="18" charset="-127"/>
              </a:rPr>
              <a:t>1) FORTRAN(</a:t>
            </a:r>
            <a:r>
              <a:rPr lang="en-US" altLang="ko-KR" dirty="0" err="1">
                <a:solidFill>
                  <a:srgbClr val="00B050"/>
                </a:solidFill>
                <a:latin typeface="휴먼엑스포" pitchFamily="18" charset="-127"/>
                <a:ea typeface="휴먼엑스포" pitchFamily="18" charset="-127"/>
              </a:rPr>
              <a:t>FORmula</a:t>
            </a:r>
            <a:r>
              <a:rPr lang="en-US" altLang="ko-KR" dirty="0">
                <a:solidFill>
                  <a:srgbClr val="00B050"/>
                </a:solidFill>
                <a:latin typeface="휴먼엑스포" pitchFamily="18" charset="-127"/>
                <a:ea typeface="휴먼엑스포" pitchFamily="18" charset="-127"/>
              </a:rPr>
              <a:t> </a:t>
            </a:r>
            <a:r>
              <a:rPr lang="en-US" altLang="ko-KR" dirty="0" err="1">
                <a:solidFill>
                  <a:srgbClr val="00B050"/>
                </a:solidFill>
                <a:latin typeface="휴먼엑스포" pitchFamily="18" charset="-127"/>
                <a:ea typeface="휴먼엑스포" pitchFamily="18" charset="-127"/>
              </a:rPr>
              <a:t>TRANslation</a:t>
            </a:r>
            <a:r>
              <a:rPr lang="en-US" altLang="ko-KR" dirty="0">
                <a:solidFill>
                  <a:srgbClr val="00B050"/>
                </a:solidFill>
                <a:latin typeface="휴먼엑스포" pitchFamily="18" charset="-127"/>
                <a:ea typeface="휴먼엑스포" pitchFamily="18" charset="-127"/>
              </a:rPr>
              <a:t>)</a:t>
            </a:r>
            <a:r>
              <a:rPr lang="ko-KR" altLang="en-US" dirty="0">
                <a:solidFill>
                  <a:srgbClr val="00B050"/>
                </a:solidFill>
                <a:latin typeface="휴먼엑스포" pitchFamily="18" charset="-127"/>
                <a:ea typeface="휴먼엑스포" pitchFamily="18" charset="-127"/>
              </a:rPr>
              <a:t> </a:t>
            </a:r>
          </a:p>
          <a:p>
            <a:r>
              <a:rPr lang="ko-KR" altLang="en-US" dirty="0"/>
              <a:t>            과학기술 계산용 언어 </a:t>
            </a:r>
          </a:p>
          <a:p>
            <a:r>
              <a:rPr lang="ko-KR" altLang="en-US" dirty="0"/>
              <a:t>            </a:t>
            </a:r>
            <a:r>
              <a:rPr lang="en-US" altLang="ko-KR" dirty="0"/>
              <a:t>IBM</a:t>
            </a:r>
            <a:r>
              <a:rPr lang="ko-KR" altLang="en-US" dirty="0"/>
              <a:t>사의 </a:t>
            </a:r>
            <a:r>
              <a:rPr lang="en-US" altLang="ko-KR" dirty="0"/>
              <a:t>John Backus - 1954 FORTRAN0 </a:t>
            </a:r>
            <a:r>
              <a:rPr lang="ko-KR" altLang="en-US" dirty="0"/>
              <a:t>발표</a:t>
            </a:r>
            <a:r>
              <a:rPr lang="en-US" altLang="ko-KR" dirty="0"/>
              <a:t>, 1956</a:t>
            </a:r>
            <a:r>
              <a:rPr lang="ko-KR" altLang="en-US" dirty="0"/>
              <a:t>에 </a:t>
            </a:r>
            <a:r>
              <a:rPr lang="en-US" altLang="ko-KR" dirty="0"/>
              <a:t>compiler </a:t>
            </a:r>
            <a:r>
              <a:rPr lang="ko-KR" altLang="en-US" dirty="0"/>
              <a:t>설계 </a:t>
            </a:r>
          </a:p>
          <a:p>
            <a:r>
              <a:rPr lang="ko-KR" altLang="en-US" dirty="0"/>
              <a:t>            </a:t>
            </a:r>
            <a:r>
              <a:rPr lang="en-US" altLang="ko-KR" dirty="0"/>
              <a:t>Fortran I, II, </a:t>
            </a:r>
            <a:r>
              <a:rPr lang="en-US" altLang="ko-KR" dirty="0" smtClean="0"/>
              <a:t>Fortran </a:t>
            </a:r>
            <a:r>
              <a:rPr lang="en-US" altLang="ko-KR" dirty="0"/>
              <a:t>Ⅳ, Fortran 77, Fortran 80 </a:t>
            </a:r>
            <a:r>
              <a:rPr lang="ko-KR" altLang="en-US" dirty="0"/>
              <a:t>등으로 발전 </a:t>
            </a:r>
          </a:p>
          <a:p>
            <a:pPr>
              <a:lnSpc>
                <a:spcPct val="200000"/>
              </a:lnSpc>
            </a:pPr>
            <a:r>
              <a:rPr lang="ko-KR" altLang="en-US" dirty="0"/>
              <a:t>       </a:t>
            </a:r>
            <a:r>
              <a:rPr lang="en-US" altLang="ko-KR" dirty="0">
                <a:solidFill>
                  <a:srgbClr val="00B050"/>
                </a:solidFill>
                <a:latin typeface="휴먼엑스포" pitchFamily="18" charset="-127"/>
                <a:ea typeface="휴먼엑스포" pitchFamily="18" charset="-127"/>
              </a:rPr>
              <a:t>2) ALGOL(</a:t>
            </a:r>
            <a:r>
              <a:rPr lang="en-US" altLang="ko-KR" dirty="0" err="1">
                <a:solidFill>
                  <a:srgbClr val="00B050"/>
                </a:solidFill>
                <a:latin typeface="휴먼엑스포" pitchFamily="18" charset="-127"/>
                <a:ea typeface="휴먼엑스포" pitchFamily="18" charset="-127"/>
              </a:rPr>
              <a:t>ALGOrithmic</a:t>
            </a:r>
            <a:r>
              <a:rPr lang="en-US" altLang="ko-KR" dirty="0">
                <a:solidFill>
                  <a:srgbClr val="00B050"/>
                </a:solidFill>
                <a:latin typeface="휴먼엑스포" pitchFamily="18" charset="-127"/>
                <a:ea typeface="휴먼엑스포" pitchFamily="18" charset="-127"/>
              </a:rPr>
              <a:t> Language)</a:t>
            </a:r>
            <a:r>
              <a:rPr lang="ko-KR" altLang="en-US" dirty="0">
                <a:solidFill>
                  <a:srgbClr val="00B050"/>
                </a:solidFill>
                <a:latin typeface="휴먼엑스포" pitchFamily="18" charset="-127"/>
                <a:ea typeface="휴먼엑스포" pitchFamily="18" charset="-127"/>
              </a:rPr>
              <a:t> </a:t>
            </a:r>
          </a:p>
          <a:p>
            <a:r>
              <a:rPr lang="ko-KR" altLang="en-US" dirty="0"/>
              <a:t>            수학자들의 국제적인 회합에서 설계 </a:t>
            </a:r>
          </a:p>
          <a:p>
            <a:r>
              <a:rPr lang="ko-KR" altLang="en-US" dirty="0"/>
              <a:t>            유럽과 미국의 회합에서 개발되어 </a:t>
            </a:r>
            <a:r>
              <a:rPr lang="en-US" altLang="ko-KR" dirty="0"/>
              <a:t>1958</a:t>
            </a:r>
            <a:r>
              <a:rPr lang="ko-KR" altLang="en-US" dirty="0"/>
              <a:t>년 초판</a:t>
            </a:r>
            <a:r>
              <a:rPr lang="en-US" altLang="ko-KR" dirty="0"/>
              <a:t>, 1960</a:t>
            </a:r>
            <a:r>
              <a:rPr lang="ko-KR" altLang="en-US" dirty="0"/>
              <a:t>년 완성 </a:t>
            </a:r>
            <a:r>
              <a:rPr lang="en-US" altLang="ko-KR" dirty="0"/>
              <a:t>ALGOL-60</a:t>
            </a:r>
            <a:r>
              <a:rPr lang="ko-KR" altLang="en-US" dirty="0"/>
              <a:t> </a:t>
            </a:r>
          </a:p>
          <a:p>
            <a:r>
              <a:rPr lang="ko-KR" altLang="en-US" dirty="0"/>
              <a:t>            범용화 되지 못하였으나 많은 프로그래밍 언어에 영향을 줌</a:t>
            </a:r>
            <a:r>
              <a:rPr lang="en-US" altLang="ko-KR" dirty="0"/>
              <a:t>.</a:t>
            </a:r>
            <a:r>
              <a:rPr lang="ko-KR" altLang="en-US" dirty="0"/>
              <a:t> </a:t>
            </a:r>
          </a:p>
          <a:p>
            <a:pPr>
              <a:lnSpc>
                <a:spcPct val="200000"/>
              </a:lnSpc>
            </a:pPr>
            <a:r>
              <a:rPr lang="ko-KR" altLang="en-US" dirty="0"/>
              <a:t>        </a:t>
            </a:r>
            <a:r>
              <a:rPr lang="en-US" altLang="ko-KR" dirty="0">
                <a:solidFill>
                  <a:srgbClr val="00B050"/>
                </a:solidFill>
                <a:latin typeface="휴먼엑스포" pitchFamily="18" charset="-127"/>
                <a:ea typeface="휴먼엑스포" pitchFamily="18" charset="-127"/>
              </a:rPr>
              <a:t>3) COBOL(</a:t>
            </a:r>
            <a:r>
              <a:rPr lang="en-US" altLang="ko-KR" dirty="0" err="1">
                <a:solidFill>
                  <a:srgbClr val="00B050"/>
                </a:solidFill>
                <a:latin typeface="휴먼엑스포" pitchFamily="18" charset="-127"/>
                <a:ea typeface="휴먼엑스포" pitchFamily="18" charset="-127"/>
              </a:rPr>
              <a:t>COmon</a:t>
            </a:r>
            <a:r>
              <a:rPr lang="en-US" altLang="ko-KR" dirty="0">
                <a:solidFill>
                  <a:srgbClr val="00B050"/>
                </a:solidFill>
                <a:latin typeface="휴먼엑스포" pitchFamily="18" charset="-127"/>
                <a:ea typeface="휴먼엑스포" pitchFamily="18" charset="-127"/>
              </a:rPr>
              <a:t> Business Oriented Language)</a:t>
            </a:r>
            <a:r>
              <a:rPr lang="ko-KR" altLang="en-US" dirty="0">
                <a:solidFill>
                  <a:srgbClr val="00B050"/>
                </a:solidFill>
                <a:latin typeface="휴먼엑스포" pitchFamily="18" charset="-127"/>
                <a:ea typeface="휴먼엑스포" pitchFamily="18" charset="-127"/>
              </a:rPr>
              <a:t> </a:t>
            </a:r>
          </a:p>
          <a:p>
            <a:r>
              <a:rPr lang="ko-KR" altLang="en-US" dirty="0"/>
              <a:t>            사무처리용 언어 </a:t>
            </a:r>
          </a:p>
          <a:p>
            <a:r>
              <a:rPr lang="ko-KR" altLang="en-US" dirty="0"/>
              <a:t>            미 국방성 및 회사로 구성된 위원회에서 개발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grpSp>
        <p:nvGrpSpPr>
          <p:cNvPr id="11" name="그룹 10"/>
          <p:cNvGrpSpPr/>
          <p:nvPr/>
        </p:nvGrpSpPr>
        <p:grpSpPr>
          <a:xfrm>
            <a:off x="539552" y="836712"/>
            <a:ext cx="8496944" cy="5040560"/>
            <a:chOff x="539552" y="836712"/>
            <a:chExt cx="8496944" cy="5040560"/>
          </a:xfrm>
        </p:grpSpPr>
        <p:sp>
          <p:nvSpPr>
            <p:cNvPr id="10" name="직사각형 9"/>
            <p:cNvSpPr/>
            <p:nvPr/>
          </p:nvSpPr>
          <p:spPr>
            <a:xfrm>
              <a:off x="539552" y="836712"/>
              <a:ext cx="8496944" cy="1785104"/>
            </a:xfrm>
            <a:prstGeom prst="rect">
              <a:avLst/>
            </a:prstGeom>
          </p:spPr>
          <p:txBody>
            <a:bodyPr wrap="square">
              <a:spAutoFit/>
            </a:bodyPr>
            <a:lstStyle/>
            <a:p>
              <a:r>
                <a:rPr lang="en-US" altLang="ko-KR" sz="2000" dirty="0" smtClean="0">
                  <a:solidFill>
                    <a:srgbClr val="0000FF"/>
                  </a:solidFill>
                  <a:latin typeface="휴먼엑스포" pitchFamily="18" charset="-127"/>
                  <a:ea typeface="휴먼엑스포" pitchFamily="18" charset="-127"/>
                </a:rPr>
                <a:t>6.2 </a:t>
              </a:r>
              <a:r>
                <a:rPr lang="ko-KR" altLang="en-US" sz="2000" dirty="0" smtClean="0">
                  <a:solidFill>
                    <a:srgbClr val="0000FF"/>
                  </a:solidFill>
                  <a:latin typeface="휴먼엑스포" pitchFamily="18" charset="-127"/>
                  <a:ea typeface="휴먼엑스포" pitchFamily="18" charset="-127"/>
                </a:rPr>
                <a:t>자료처리</a:t>
              </a:r>
              <a:r>
                <a:rPr lang="en-US" altLang="ko-KR" sz="2000" dirty="0" smtClean="0">
                  <a:solidFill>
                    <a:srgbClr val="0000FF"/>
                  </a:solidFill>
                  <a:latin typeface="휴먼엑스포" pitchFamily="18" charset="-127"/>
                  <a:ea typeface="휴먼엑스포" pitchFamily="18" charset="-127"/>
                </a:rPr>
                <a:t>(Data processing) </a:t>
              </a:r>
            </a:p>
            <a:p>
              <a:endParaRPr lang="en-US" altLang="ko-KR" dirty="0" smtClean="0"/>
            </a:p>
            <a:p>
              <a:r>
                <a:rPr lang="en-US" altLang="ko-KR" b="1" dirty="0" smtClean="0">
                  <a:solidFill>
                    <a:srgbClr val="7030A0"/>
                  </a:solidFill>
                </a:rPr>
                <a:t>     Data processing</a:t>
              </a:r>
              <a:r>
                <a:rPr lang="en-US" altLang="ko-KR" dirty="0" smtClean="0"/>
                <a:t> : </a:t>
              </a:r>
              <a:r>
                <a:rPr lang="ko-KR" altLang="en-US" dirty="0" smtClean="0"/>
                <a:t>실생활에서 생성된 자료를 보다 유용한 형태로 변환하는</a:t>
              </a:r>
              <a:endParaRPr lang="en-US" altLang="ko-KR" dirty="0" smtClean="0"/>
            </a:p>
            <a:p>
              <a:r>
                <a:rPr lang="ko-KR" altLang="en-US" dirty="0" smtClean="0"/>
                <a:t>                              과정 </a:t>
              </a:r>
            </a:p>
            <a:p>
              <a:endParaRPr lang="ko-KR" altLang="en-US" dirty="0" smtClean="0"/>
            </a:p>
            <a:p>
              <a:r>
                <a:rPr lang="en-US" altLang="ko-KR" dirty="0" smtClean="0">
                  <a:solidFill>
                    <a:srgbClr val="00B050"/>
                  </a:solidFill>
                  <a:latin typeface="휴먼엑스포" pitchFamily="18" charset="-127"/>
                  <a:ea typeface="휴먼엑스포" pitchFamily="18" charset="-127"/>
                </a:rPr>
                <a:t>(1) Data</a:t>
              </a:r>
              <a:r>
                <a:rPr lang="ko-KR" altLang="en-US" dirty="0" smtClean="0">
                  <a:solidFill>
                    <a:srgbClr val="00B050"/>
                  </a:solidFill>
                  <a:latin typeface="휴먼엑스포" pitchFamily="18" charset="-127"/>
                  <a:ea typeface="휴먼엑스포" pitchFamily="18" charset="-127"/>
                </a:rPr>
                <a:t>와 </a:t>
              </a:r>
              <a:r>
                <a:rPr lang="en-US" altLang="ko-KR" dirty="0" smtClean="0">
                  <a:solidFill>
                    <a:srgbClr val="00B050"/>
                  </a:solidFill>
                  <a:latin typeface="휴먼엑스포" pitchFamily="18" charset="-127"/>
                  <a:ea typeface="휴먼엑스포" pitchFamily="18" charset="-127"/>
                </a:rPr>
                <a:t>information </a:t>
              </a:r>
              <a:r>
                <a:rPr lang="en-US" altLang="ko-KR" dirty="0" smtClean="0"/>
                <a:t>: </a:t>
              </a:r>
              <a:r>
                <a:rPr lang="ko-KR" altLang="en-US" dirty="0" smtClean="0"/>
                <a:t>유용성</a:t>
              </a:r>
              <a:r>
                <a:rPr lang="en-US" altLang="ko-KR" dirty="0" smtClean="0"/>
                <a:t>(usefulness)</a:t>
              </a:r>
              <a:r>
                <a:rPr lang="ko-KR" altLang="en-US" dirty="0" smtClean="0"/>
                <a:t>에 따라 구분 </a:t>
              </a:r>
              <a:endParaRPr lang="ko-KR" altLang="en-US" dirty="0"/>
            </a:p>
          </p:txBody>
        </p:sp>
        <p:pic>
          <p:nvPicPr>
            <p:cNvPr id="20482" name="Picture 2" descr="C:\DOCUME~1\KMLee\LOCALS~1\Temp\UNI00000de80dd8.gif"/>
            <p:cNvPicPr>
              <a:picLocks noChangeAspect="1" noChangeArrowheads="1"/>
            </p:cNvPicPr>
            <p:nvPr/>
          </p:nvPicPr>
          <p:blipFill>
            <a:blip r:embed="rId3" cstate="print"/>
            <a:srcRect/>
            <a:stretch>
              <a:fillRect/>
            </a:stretch>
          </p:blipFill>
          <p:spPr bwMode="auto">
            <a:xfrm>
              <a:off x="971600" y="2996952"/>
              <a:ext cx="6984776" cy="2880320"/>
            </a:xfrm>
            <a:prstGeom prst="rect">
              <a:avLst/>
            </a:prstGeom>
            <a:noFill/>
          </p:spPr>
        </p:pic>
      </p:grpSp>
    </p:spTree>
    <p:extLst>
      <p:ext uri="{BB962C8B-B14F-4D97-AF65-F5344CB8AC3E}">
        <p14:creationId xmlns:p14="http://schemas.microsoft.com/office/powerpoint/2010/main" val="23054796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683568" y="908720"/>
            <a:ext cx="7560840" cy="2723823"/>
          </a:xfrm>
          <a:prstGeom prst="rect">
            <a:avLst/>
          </a:prstGeom>
        </p:spPr>
        <p:txBody>
          <a:bodyPr wrap="square">
            <a:spAutoFit/>
          </a:bodyPr>
          <a:lstStyle/>
          <a:p>
            <a:r>
              <a:rPr lang="en-US" altLang="ko-KR" b="1" dirty="0" smtClean="0">
                <a:solidFill>
                  <a:srgbClr val="00B050"/>
                </a:solidFill>
              </a:rPr>
              <a:t>(2) </a:t>
            </a:r>
            <a:r>
              <a:rPr lang="ko-KR" altLang="en-US" b="1" dirty="0" smtClean="0">
                <a:solidFill>
                  <a:srgbClr val="00B050"/>
                </a:solidFill>
              </a:rPr>
              <a:t>향상된 자료처리 기술의 필요성 </a:t>
            </a:r>
          </a:p>
          <a:p>
            <a:endParaRPr lang="ko-KR" altLang="en-US" dirty="0" smtClean="0"/>
          </a:p>
          <a:p>
            <a:r>
              <a:rPr lang="ko-KR" altLang="en-US" dirty="0" smtClean="0"/>
              <a:t>    ▶ </a:t>
            </a:r>
            <a:r>
              <a:rPr lang="ko-KR" altLang="en-US" dirty="0" err="1" smtClean="0"/>
              <a:t>자료량의</a:t>
            </a:r>
            <a:r>
              <a:rPr lang="ko-KR" altLang="en-US" dirty="0" smtClean="0"/>
              <a:t> 증가 </a:t>
            </a:r>
          </a:p>
          <a:p>
            <a:pPr>
              <a:lnSpc>
                <a:spcPct val="150000"/>
              </a:lnSpc>
            </a:pPr>
            <a:r>
              <a:rPr lang="ko-KR" altLang="en-US" dirty="0" smtClean="0"/>
              <a:t>    ▶ 임금의 상승 </a:t>
            </a:r>
          </a:p>
          <a:p>
            <a:pPr>
              <a:lnSpc>
                <a:spcPct val="150000"/>
              </a:lnSpc>
            </a:pPr>
            <a:r>
              <a:rPr lang="ko-KR" altLang="en-US" dirty="0" smtClean="0"/>
              <a:t>    ▶ 자료처리의 정확성 요구 </a:t>
            </a:r>
          </a:p>
          <a:p>
            <a:pPr>
              <a:lnSpc>
                <a:spcPct val="150000"/>
              </a:lnSpc>
            </a:pPr>
            <a:r>
              <a:rPr lang="ko-KR" altLang="en-US" dirty="0" smtClean="0"/>
              <a:t>    ▶ 신속한 정보의 요구 </a:t>
            </a:r>
          </a:p>
          <a:p>
            <a:endParaRPr lang="ko-KR" altLang="en-US" dirty="0" smtClean="0"/>
          </a:p>
          <a:p>
            <a:r>
              <a:rPr lang="ko-KR" altLang="en-US" dirty="0" smtClean="0"/>
              <a:t>        ⇨ 수작업</a:t>
            </a:r>
            <a:r>
              <a:rPr lang="en-US" altLang="ko-KR" dirty="0" smtClean="0"/>
              <a:t>(manual)</a:t>
            </a:r>
            <a:r>
              <a:rPr lang="ko-KR" altLang="en-US" dirty="0" smtClean="0"/>
              <a:t>에서 컴퓨터를 사용한 자료처리 방식으로 </a:t>
            </a:r>
            <a:endParaRPr lang="ko-KR" altLang="en-US" dirty="0"/>
          </a:p>
        </p:txBody>
      </p:sp>
    </p:spTree>
    <p:extLst>
      <p:ext uri="{BB962C8B-B14F-4D97-AF65-F5344CB8AC3E}">
        <p14:creationId xmlns:p14="http://schemas.microsoft.com/office/powerpoint/2010/main" val="17318190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grpSp>
        <p:nvGrpSpPr>
          <p:cNvPr id="11" name="그룹 10"/>
          <p:cNvGrpSpPr/>
          <p:nvPr/>
        </p:nvGrpSpPr>
        <p:grpSpPr>
          <a:xfrm>
            <a:off x="323528" y="764704"/>
            <a:ext cx="8640960" cy="5117838"/>
            <a:chOff x="323528" y="764704"/>
            <a:chExt cx="8640960" cy="5117838"/>
          </a:xfrm>
        </p:grpSpPr>
        <p:sp>
          <p:nvSpPr>
            <p:cNvPr id="10" name="직사각형 9"/>
            <p:cNvSpPr/>
            <p:nvPr/>
          </p:nvSpPr>
          <p:spPr>
            <a:xfrm>
              <a:off x="323528" y="764704"/>
              <a:ext cx="8640960" cy="369332"/>
            </a:xfrm>
            <a:prstGeom prst="rect">
              <a:avLst/>
            </a:prstGeom>
          </p:spPr>
          <p:txBody>
            <a:bodyPr wrap="square">
              <a:spAutoFit/>
            </a:bodyPr>
            <a:lstStyle/>
            <a:p>
              <a:r>
                <a:rPr lang="en-US" altLang="ko-KR" dirty="0" smtClean="0">
                  <a:solidFill>
                    <a:srgbClr val="00B050"/>
                  </a:solidFill>
                  <a:latin typeface="휴먼엑스포" pitchFamily="18" charset="-127"/>
                  <a:ea typeface="휴먼엑스포" pitchFamily="18" charset="-127"/>
                </a:rPr>
                <a:t>(3) </a:t>
              </a:r>
              <a:r>
                <a:rPr lang="ko-KR" altLang="en-US" dirty="0" smtClean="0">
                  <a:solidFill>
                    <a:srgbClr val="00B050"/>
                  </a:solidFill>
                  <a:latin typeface="휴먼엑스포" pitchFamily="18" charset="-127"/>
                  <a:ea typeface="휴먼엑스포" pitchFamily="18" charset="-127"/>
                </a:rPr>
                <a:t>자료처리 </a:t>
              </a:r>
              <a:r>
                <a:rPr lang="en-US" altLang="ko-KR" dirty="0" smtClean="0">
                  <a:solidFill>
                    <a:srgbClr val="00B050"/>
                  </a:solidFill>
                  <a:latin typeface="휴먼엑스포" pitchFamily="18" charset="-127"/>
                  <a:ea typeface="휴먼엑스포" pitchFamily="18" charset="-127"/>
                </a:rPr>
                <a:t>cycle </a:t>
              </a:r>
              <a:endParaRPr lang="en-US" altLang="ko-KR" dirty="0">
                <a:solidFill>
                  <a:srgbClr val="00B050"/>
                </a:solidFill>
                <a:latin typeface="휴먼엑스포" pitchFamily="18" charset="-127"/>
                <a:ea typeface="휴먼엑스포" pitchFamily="18" charset="-127"/>
              </a:endParaRPr>
            </a:p>
          </p:txBody>
        </p:sp>
        <p:pic>
          <p:nvPicPr>
            <p:cNvPr id="18434" name="Picture 2" descr="C:\DOCUME~1\KMLee\LOCALS~1\Temp\UNI00000de80de0.gif"/>
            <p:cNvPicPr>
              <a:picLocks noChangeAspect="1" noChangeArrowheads="1"/>
            </p:cNvPicPr>
            <p:nvPr/>
          </p:nvPicPr>
          <p:blipFill>
            <a:blip r:embed="rId3" cstate="print"/>
            <a:srcRect/>
            <a:stretch>
              <a:fillRect/>
            </a:stretch>
          </p:blipFill>
          <p:spPr bwMode="auto">
            <a:xfrm>
              <a:off x="1259632" y="1196752"/>
              <a:ext cx="6624736" cy="4685790"/>
            </a:xfrm>
            <a:prstGeom prst="rect">
              <a:avLst/>
            </a:prstGeom>
            <a:noFill/>
          </p:spPr>
        </p:pic>
      </p:grpSp>
    </p:spTree>
    <p:extLst>
      <p:ext uri="{BB962C8B-B14F-4D97-AF65-F5344CB8AC3E}">
        <p14:creationId xmlns:p14="http://schemas.microsoft.com/office/powerpoint/2010/main" val="10639239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827584" y="1052736"/>
            <a:ext cx="8064896" cy="4247317"/>
          </a:xfrm>
          <a:prstGeom prst="rect">
            <a:avLst/>
          </a:prstGeom>
        </p:spPr>
        <p:txBody>
          <a:bodyPr wrap="square">
            <a:spAutoFit/>
          </a:bodyPr>
          <a:lstStyle/>
          <a:p>
            <a:pPr>
              <a:lnSpc>
                <a:spcPct val="150000"/>
              </a:lnSpc>
            </a:pPr>
            <a:r>
              <a:rPr lang="en-US" altLang="ko-KR" dirty="0" smtClean="0">
                <a:solidFill>
                  <a:srgbClr val="00B050"/>
                </a:solidFill>
                <a:latin typeface="휴먼엑스포" pitchFamily="18" charset="-127"/>
                <a:ea typeface="휴먼엑스포" pitchFamily="18" charset="-127"/>
              </a:rPr>
              <a:t>(4) </a:t>
            </a:r>
            <a:r>
              <a:rPr lang="ko-KR" altLang="en-US" dirty="0" smtClean="0">
                <a:solidFill>
                  <a:srgbClr val="00B050"/>
                </a:solidFill>
                <a:latin typeface="휴먼엑스포" pitchFamily="18" charset="-127"/>
                <a:ea typeface="휴먼엑스포" pitchFamily="18" charset="-127"/>
              </a:rPr>
              <a:t>자료처리 단계 </a:t>
            </a:r>
          </a:p>
          <a:p>
            <a:pPr>
              <a:lnSpc>
                <a:spcPct val="150000"/>
              </a:lnSpc>
            </a:pPr>
            <a:r>
              <a:rPr lang="ko-KR" altLang="en-US" dirty="0" smtClean="0"/>
              <a:t>    ▶ </a:t>
            </a:r>
            <a:r>
              <a:rPr lang="en-US" altLang="ko-KR" dirty="0" smtClean="0"/>
              <a:t>Input/output design : </a:t>
            </a:r>
            <a:r>
              <a:rPr lang="ko-KR" altLang="en-US" dirty="0" smtClean="0"/>
              <a:t>입력자료와 출력자료의 양식 설계</a:t>
            </a:r>
            <a:endParaRPr lang="en-US" altLang="ko-KR" dirty="0" smtClean="0"/>
          </a:p>
          <a:p>
            <a:pPr>
              <a:lnSpc>
                <a:spcPct val="150000"/>
              </a:lnSpc>
            </a:pPr>
            <a:r>
              <a:rPr lang="en-US" altLang="ko-KR" dirty="0" smtClean="0"/>
              <a:t>    ▶ Code design : </a:t>
            </a:r>
            <a:r>
              <a:rPr lang="ko-KR" altLang="en-US" dirty="0" smtClean="0"/>
              <a:t>자료를 일정한 형태로 부호화</a:t>
            </a:r>
            <a:endParaRPr lang="en-US" altLang="ko-KR" dirty="0" smtClean="0"/>
          </a:p>
          <a:p>
            <a:pPr>
              <a:lnSpc>
                <a:spcPct val="150000"/>
              </a:lnSpc>
            </a:pPr>
            <a:r>
              <a:rPr lang="en-US" altLang="ko-KR" dirty="0" smtClean="0"/>
              <a:t>    ▶ File design : hard</a:t>
            </a:r>
            <a:r>
              <a:rPr lang="ko-KR" altLang="en-US" dirty="0" smtClean="0"/>
              <a:t> </a:t>
            </a:r>
            <a:r>
              <a:rPr lang="en-US" altLang="ko-KR" dirty="0" smtClean="0"/>
              <a:t>Disk</a:t>
            </a:r>
            <a:r>
              <a:rPr lang="ko-KR" altLang="en-US" dirty="0" smtClean="0"/>
              <a:t>에 수록할 </a:t>
            </a:r>
            <a:r>
              <a:rPr lang="en-US" altLang="ko-KR" dirty="0" smtClean="0"/>
              <a:t>file</a:t>
            </a:r>
            <a:r>
              <a:rPr lang="ko-KR" altLang="en-US" dirty="0" smtClean="0"/>
              <a:t>의 형식 설계</a:t>
            </a:r>
            <a:endParaRPr lang="en-US" altLang="ko-KR" dirty="0" smtClean="0"/>
          </a:p>
          <a:p>
            <a:pPr>
              <a:lnSpc>
                <a:spcPct val="150000"/>
              </a:lnSpc>
            </a:pPr>
            <a:r>
              <a:rPr lang="en-US" altLang="ko-KR" dirty="0" smtClean="0"/>
              <a:t>    ▶ Programming </a:t>
            </a:r>
          </a:p>
          <a:p>
            <a:pPr>
              <a:lnSpc>
                <a:spcPct val="150000"/>
              </a:lnSpc>
            </a:pPr>
            <a:r>
              <a:rPr lang="en-US" altLang="ko-KR" dirty="0" smtClean="0"/>
              <a:t/>
            </a:r>
            <a:br>
              <a:rPr lang="en-US" altLang="ko-KR" dirty="0" smtClean="0"/>
            </a:br>
            <a:r>
              <a:rPr lang="en-US" altLang="ko-KR" dirty="0" smtClean="0">
                <a:solidFill>
                  <a:srgbClr val="00B050"/>
                </a:solidFill>
                <a:latin typeface="휴먼엑스포" pitchFamily="18" charset="-127"/>
                <a:ea typeface="휴먼엑스포" pitchFamily="18" charset="-127"/>
              </a:rPr>
              <a:t>(5) </a:t>
            </a:r>
            <a:r>
              <a:rPr lang="ko-KR" altLang="en-US" dirty="0" smtClean="0">
                <a:solidFill>
                  <a:srgbClr val="00B050"/>
                </a:solidFill>
                <a:latin typeface="휴먼엑스포" pitchFamily="18" charset="-127"/>
                <a:ea typeface="휴먼엑스포" pitchFamily="18" charset="-127"/>
              </a:rPr>
              <a:t>자료처리 프로그래밍 언어 </a:t>
            </a:r>
          </a:p>
          <a:p>
            <a:pPr>
              <a:lnSpc>
                <a:spcPct val="150000"/>
              </a:lnSpc>
            </a:pPr>
            <a:r>
              <a:rPr lang="ko-KR" altLang="en-US" dirty="0" smtClean="0"/>
              <a:t>    </a:t>
            </a:r>
            <a:r>
              <a:rPr lang="ko-KR" altLang="en-US" b="1" dirty="0" smtClean="0">
                <a:solidFill>
                  <a:srgbClr val="C00000"/>
                </a:solidFill>
              </a:rPr>
              <a:t>이전</a:t>
            </a:r>
            <a:r>
              <a:rPr lang="ko-KR" altLang="en-US" dirty="0" smtClean="0"/>
              <a:t> </a:t>
            </a:r>
            <a:r>
              <a:rPr lang="en-US" altLang="ko-KR" dirty="0" smtClean="0"/>
              <a:t>: COBOL, PL/I </a:t>
            </a:r>
            <a:r>
              <a:rPr lang="ko-KR" altLang="en-US" dirty="0" smtClean="0"/>
              <a:t>등 </a:t>
            </a:r>
          </a:p>
          <a:p>
            <a:pPr>
              <a:lnSpc>
                <a:spcPct val="150000"/>
              </a:lnSpc>
            </a:pPr>
            <a:r>
              <a:rPr lang="ko-KR" altLang="en-US" dirty="0" smtClean="0"/>
              <a:t>    </a:t>
            </a:r>
            <a:r>
              <a:rPr lang="ko-KR" altLang="en-US" b="1" dirty="0" smtClean="0">
                <a:solidFill>
                  <a:srgbClr val="C00000"/>
                </a:solidFill>
              </a:rPr>
              <a:t>현재</a:t>
            </a:r>
            <a:r>
              <a:rPr lang="ko-KR" altLang="en-US" dirty="0" smtClean="0"/>
              <a:t> </a:t>
            </a:r>
            <a:r>
              <a:rPr lang="en-US" altLang="ko-KR" dirty="0" smtClean="0"/>
              <a:t>: Windows</a:t>
            </a:r>
            <a:r>
              <a:rPr lang="ko-KR" altLang="en-US" dirty="0" smtClean="0"/>
              <a:t> 지원</a:t>
            </a:r>
            <a:r>
              <a:rPr lang="en-US" altLang="ko-KR" dirty="0" smtClean="0"/>
              <a:t>, Computer Network </a:t>
            </a:r>
            <a:r>
              <a:rPr lang="ko-KR" altLang="en-US" dirty="0" smtClean="0"/>
              <a:t>처리</a:t>
            </a:r>
            <a:r>
              <a:rPr lang="en-US" altLang="ko-KR" dirty="0" smtClean="0"/>
              <a:t> </a:t>
            </a:r>
            <a:r>
              <a:rPr lang="ko-KR" altLang="en-US" dirty="0" smtClean="0"/>
              <a:t>및 </a:t>
            </a:r>
            <a:r>
              <a:rPr lang="en-US" altLang="ko-KR" dirty="0" smtClean="0"/>
              <a:t>Database</a:t>
            </a:r>
            <a:r>
              <a:rPr lang="ko-KR" altLang="en-US" dirty="0" smtClean="0"/>
              <a:t>를 연동 할</a:t>
            </a:r>
            <a:endParaRPr lang="en-US" altLang="ko-KR" dirty="0" smtClean="0"/>
          </a:p>
          <a:p>
            <a:pPr>
              <a:lnSpc>
                <a:spcPct val="150000"/>
              </a:lnSpc>
            </a:pPr>
            <a:r>
              <a:rPr lang="en-US" altLang="ko-KR" dirty="0" smtClean="0"/>
              <a:t>           </a:t>
            </a:r>
            <a:r>
              <a:rPr lang="ko-KR" altLang="en-US" dirty="0" smtClean="0"/>
              <a:t> 수 있는 언어 사용 </a:t>
            </a:r>
            <a:r>
              <a:rPr lang="en-US" altLang="ko-KR" dirty="0" smtClean="0"/>
              <a:t>- Visual Basic, Delphi, Power Builder </a:t>
            </a:r>
            <a:r>
              <a:rPr lang="ko-KR" altLang="en-US" dirty="0" smtClean="0"/>
              <a:t>등 </a:t>
            </a:r>
            <a:endParaRPr lang="ko-KR" altLang="en-US" dirty="0"/>
          </a:p>
        </p:txBody>
      </p:sp>
    </p:spTree>
    <p:extLst>
      <p:ext uri="{BB962C8B-B14F-4D97-AF65-F5344CB8AC3E}">
        <p14:creationId xmlns:p14="http://schemas.microsoft.com/office/powerpoint/2010/main" val="513139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395536" y="908720"/>
            <a:ext cx="4752528" cy="784830"/>
          </a:xfrm>
          <a:prstGeom prst="rect">
            <a:avLst/>
          </a:prstGeom>
        </p:spPr>
        <p:txBody>
          <a:bodyPr wrap="square">
            <a:spAutoFit/>
          </a:bodyPr>
          <a:lstStyle/>
          <a:p>
            <a:pPr>
              <a:lnSpc>
                <a:spcPct val="150000"/>
              </a:lnSpc>
            </a:pPr>
            <a:r>
              <a:rPr lang="ko-KR" altLang="en-US" dirty="0" smtClean="0"/>
              <a:t>▶ </a:t>
            </a:r>
            <a:r>
              <a:rPr lang="en-US" altLang="ko-KR" dirty="0" smtClean="0"/>
              <a:t>[</a:t>
            </a:r>
            <a:r>
              <a:rPr lang="ko-KR" altLang="en-US" dirty="0" smtClean="0"/>
              <a:t>예</a:t>
            </a:r>
            <a:r>
              <a:rPr lang="en-US" altLang="ko-KR" dirty="0" smtClean="0"/>
              <a:t>] </a:t>
            </a:r>
            <a:r>
              <a:rPr lang="ko-KR" altLang="en-US" dirty="0" smtClean="0"/>
              <a:t>입학전형 업무의 흐름</a:t>
            </a:r>
            <a:endParaRPr lang="en-US" altLang="ko-KR" dirty="0" smtClean="0"/>
          </a:p>
          <a:p>
            <a:r>
              <a:rPr lang="en-US" altLang="ko-KR" dirty="0" smtClean="0"/>
              <a:t>         (Data flow diagram)</a:t>
            </a:r>
            <a:r>
              <a:rPr lang="ko-KR" altLang="en-US" dirty="0" smtClean="0"/>
              <a:t> </a:t>
            </a:r>
            <a:endParaRPr lang="ko-KR" altLang="en-US" dirty="0"/>
          </a:p>
        </p:txBody>
      </p:sp>
      <p:pic>
        <p:nvPicPr>
          <p:cNvPr id="16386" name="Picture 2" descr="C:\DOCUME~1\KMLee\LOCALS~1\Temp\UNI00000de80de8.gif"/>
          <p:cNvPicPr>
            <a:picLocks noChangeAspect="1" noChangeArrowheads="1"/>
          </p:cNvPicPr>
          <p:nvPr/>
        </p:nvPicPr>
        <p:blipFill>
          <a:blip r:embed="rId3" cstate="print"/>
          <a:srcRect/>
          <a:stretch>
            <a:fillRect/>
          </a:stretch>
        </p:blipFill>
        <p:spPr bwMode="auto">
          <a:xfrm>
            <a:off x="4283968" y="764704"/>
            <a:ext cx="3816424" cy="5565618"/>
          </a:xfrm>
          <a:prstGeom prst="rect">
            <a:avLst/>
          </a:prstGeom>
          <a:noFill/>
        </p:spPr>
      </p:pic>
    </p:spTree>
    <p:extLst>
      <p:ext uri="{BB962C8B-B14F-4D97-AF65-F5344CB8AC3E}">
        <p14:creationId xmlns:p14="http://schemas.microsoft.com/office/powerpoint/2010/main" val="15378129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251520" y="764704"/>
            <a:ext cx="8640960" cy="3308598"/>
          </a:xfrm>
          <a:prstGeom prst="rect">
            <a:avLst/>
          </a:prstGeom>
        </p:spPr>
        <p:txBody>
          <a:bodyPr wrap="square">
            <a:spAutoFit/>
          </a:bodyPr>
          <a:lstStyle/>
          <a:p>
            <a:r>
              <a:rPr lang="en-US" altLang="ko-KR" sz="2000" dirty="0" smtClean="0">
                <a:solidFill>
                  <a:srgbClr val="0000FF"/>
                </a:solidFill>
                <a:latin typeface="휴먼엑스포" pitchFamily="18" charset="-127"/>
                <a:ea typeface="휴먼엑스포" pitchFamily="18" charset="-127"/>
              </a:rPr>
              <a:t>6.3 Database </a:t>
            </a:r>
          </a:p>
          <a:p>
            <a:r>
              <a:rPr lang="ko-KR" altLang="en-US" dirty="0" smtClean="0"/>
              <a:t/>
            </a:r>
            <a:br>
              <a:rPr lang="ko-KR" altLang="en-US" dirty="0" smtClean="0"/>
            </a:br>
            <a:r>
              <a:rPr lang="en-US" altLang="ko-KR" b="1" dirty="0" smtClean="0">
                <a:solidFill>
                  <a:srgbClr val="C00000"/>
                </a:solidFill>
              </a:rPr>
              <a:t>File?</a:t>
            </a:r>
            <a:r>
              <a:rPr lang="en-US" altLang="ko-KR" dirty="0" smtClean="0"/>
              <a:t> </a:t>
            </a:r>
            <a:r>
              <a:rPr lang="ko-KR" altLang="en-US" dirty="0" smtClean="0"/>
              <a:t> </a:t>
            </a:r>
          </a:p>
          <a:p>
            <a:pPr>
              <a:lnSpc>
                <a:spcPct val="150000"/>
              </a:lnSpc>
            </a:pPr>
            <a:r>
              <a:rPr lang="ko-KR" altLang="en-US" dirty="0" smtClean="0"/>
              <a:t>    </a:t>
            </a:r>
            <a:r>
              <a:rPr lang="ko-KR" altLang="en-US" b="1" dirty="0" smtClean="0">
                <a:solidFill>
                  <a:srgbClr val="7030A0"/>
                </a:solidFill>
              </a:rPr>
              <a:t>구조 </a:t>
            </a:r>
            <a:r>
              <a:rPr lang="en-US" altLang="ko-KR" b="1" dirty="0" smtClean="0">
                <a:solidFill>
                  <a:srgbClr val="7030A0"/>
                </a:solidFill>
              </a:rPr>
              <a:t>&amp; </a:t>
            </a:r>
            <a:r>
              <a:rPr lang="ko-KR" altLang="en-US" b="1" dirty="0" smtClean="0">
                <a:solidFill>
                  <a:srgbClr val="7030A0"/>
                </a:solidFill>
              </a:rPr>
              <a:t>접근방식 </a:t>
            </a:r>
            <a:r>
              <a:rPr lang="en-US" altLang="ko-KR" dirty="0" smtClean="0"/>
              <a:t>: sequential file, indexed sequential file,</a:t>
            </a:r>
          </a:p>
          <a:p>
            <a:pPr>
              <a:lnSpc>
                <a:spcPct val="150000"/>
              </a:lnSpc>
            </a:pPr>
            <a:r>
              <a:rPr lang="en-US" altLang="ko-KR" dirty="0" smtClean="0"/>
              <a:t>                            indexed file, random file</a:t>
            </a:r>
            <a:r>
              <a:rPr lang="ko-KR" altLang="en-US" dirty="0" smtClean="0"/>
              <a:t> </a:t>
            </a:r>
          </a:p>
          <a:p>
            <a:pPr>
              <a:lnSpc>
                <a:spcPct val="150000"/>
              </a:lnSpc>
            </a:pPr>
            <a:r>
              <a:rPr lang="ko-KR" altLang="en-US" dirty="0" smtClean="0"/>
              <a:t>    </a:t>
            </a:r>
            <a:r>
              <a:rPr lang="ko-KR" altLang="en-US" b="1" dirty="0" smtClean="0">
                <a:solidFill>
                  <a:srgbClr val="7030A0"/>
                </a:solidFill>
              </a:rPr>
              <a:t>문제점</a:t>
            </a:r>
            <a:r>
              <a:rPr lang="ko-KR" altLang="en-US" dirty="0" smtClean="0"/>
              <a:t> </a:t>
            </a:r>
            <a:r>
              <a:rPr lang="en-US" altLang="ko-KR" dirty="0" smtClean="0"/>
              <a:t>:</a:t>
            </a:r>
            <a:endParaRPr lang="ko-KR" altLang="en-US" dirty="0" smtClean="0"/>
          </a:p>
          <a:p>
            <a:pPr>
              <a:lnSpc>
                <a:spcPct val="150000"/>
              </a:lnSpc>
            </a:pPr>
            <a:endParaRPr lang="en-US" altLang="ko-KR" dirty="0" smtClean="0"/>
          </a:p>
          <a:p>
            <a:pPr>
              <a:lnSpc>
                <a:spcPct val="150000"/>
              </a:lnSpc>
            </a:pPr>
            <a:r>
              <a:rPr lang="ko-KR" altLang="en-US" dirty="0" smtClean="0"/>
              <a:t>    </a:t>
            </a:r>
            <a:r>
              <a:rPr lang="en-US" altLang="ko-KR" dirty="0" smtClean="0"/>
              <a:t>[</a:t>
            </a:r>
            <a:r>
              <a:rPr lang="ko-KR" altLang="en-US" dirty="0" smtClean="0"/>
              <a:t>연습 프로그램</a:t>
            </a:r>
            <a:r>
              <a:rPr lang="en-US" altLang="ko-KR" dirty="0" smtClean="0"/>
              <a:t>]  file1 = 1 4 5  7  9  10  14</a:t>
            </a:r>
            <a:r>
              <a:rPr lang="ko-KR" altLang="en-US" dirty="0" smtClean="0"/>
              <a:t> </a:t>
            </a:r>
          </a:p>
          <a:p>
            <a:r>
              <a:rPr lang="ko-KR" altLang="en-US" dirty="0" smtClean="0"/>
              <a:t>                          </a:t>
            </a:r>
            <a:r>
              <a:rPr lang="en-US" altLang="ko-KR" dirty="0" smtClean="0"/>
              <a:t>file2 = 2 3 6 8 11 12 13</a:t>
            </a:r>
            <a:r>
              <a:rPr lang="ko-KR" altLang="en-US" dirty="0" smtClean="0"/>
              <a:t>을 </a:t>
            </a:r>
            <a:r>
              <a:rPr lang="en-US" altLang="ko-KR" dirty="0" smtClean="0"/>
              <a:t>merge</a:t>
            </a:r>
            <a:r>
              <a:rPr lang="ko-KR" altLang="en-US" dirty="0" smtClean="0"/>
              <a:t>해보라</a:t>
            </a:r>
            <a:r>
              <a:rPr lang="en-US" altLang="ko-KR" dirty="0" smtClean="0"/>
              <a:t>.</a:t>
            </a:r>
            <a:r>
              <a:rPr lang="ko-KR" altLang="en-US" dirty="0" smtClean="0"/>
              <a:t> </a:t>
            </a:r>
          </a:p>
        </p:txBody>
      </p:sp>
    </p:spTree>
    <p:extLst>
      <p:ext uri="{BB962C8B-B14F-4D97-AF65-F5344CB8AC3E}">
        <p14:creationId xmlns:p14="http://schemas.microsoft.com/office/powerpoint/2010/main" val="35447196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467544" y="836712"/>
            <a:ext cx="8424936" cy="5216813"/>
          </a:xfrm>
          <a:prstGeom prst="rect">
            <a:avLst/>
          </a:prstGeom>
        </p:spPr>
        <p:txBody>
          <a:bodyPr wrap="square">
            <a:spAutoFit/>
          </a:bodyPr>
          <a:lstStyle/>
          <a:p>
            <a:r>
              <a:rPr lang="en-US" altLang="ko-KR" dirty="0" smtClean="0">
                <a:solidFill>
                  <a:srgbClr val="00B050"/>
                </a:solidFill>
                <a:latin typeface="휴먼엑스포" pitchFamily="18" charset="-127"/>
                <a:ea typeface="휴먼엑스포" pitchFamily="18" charset="-127"/>
              </a:rPr>
              <a:t>(1) Database</a:t>
            </a:r>
            <a:r>
              <a:rPr lang="ko-KR" altLang="en-US" dirty="0" smtClean="0">
                <a:solidFill>
                  <a:srgbClr val="00B050"/>
                </a:solidFill>
                <a:latin typeface="휴먼엑스포" pitchFamily="18" charset="-127"/>
                <a:ea typeface="휴먼엑스포" pitchFamily="18" charset="-127"/>
              </a:rPr>
              <a:t>의 정의 </a:t>
            </a:r>
          </a:p>
          <a:p>
            <a:pPr>
              <a:lnSpc>
                <a:spcPct val="150000"/>
              </a:lnSpc>
            </a:pPr>
            <a:r>
              <a:rPr lang="ko-KR" altLang="en-US" dirty="0" smtClean="0"/>
              <a:t>    </a:t>
            </a:r>
            <a:r>
              <a:rPr lang="ko-KR" altLang="en-US" b="1" dirty="0" smtClean="0">
                <a:solidFill>
                  <a:srgbClr val="C00000"/>
                </a:solidFill>
              </a:rPr>
              <a:t>▶ 재래의 자료처리 </a:t>
            </a:r>
          </a:p>
          <a:p>
            <a:r>
              <a:rPr lang="ko-KR" altLang="en-US" dirty="0" smtClean="0"/>
              <a:t>        응용 프로그램 </a:t>
            </a:r>
            <a:r>
              <a:rPr lang="en-US" altLang="ko-KR" dirty="0" smtClean="0"/>
              <a:t>1 ↔ file 1</a:t>
            </a:r>
            <a:r>
              <a:rPr lang="ko-KR" altLang="en-US" dirty="0" smtClean="0"/>
              <a:t> </a:t>
            </a:r>
          </a:p>
          <a:p>
            <a:r>
              <a:rPr lang="ko-KR" altLang="en-US" dirty="0" smtClean="0"/>
              <a:t>        응용 프로그램 </a:t>
            </a:r>
            <a:r>
              <a:rPr lang="en-US" altLang="ko-KR" dirty="0" smtClean="0"/>
              <a:t>2 ↔ file 2</a:t>
            </a:r>
            <a:r>
              <a:rPr lang="ko-KR" altLang="en-US" dirty="0" smtClean="0"/>
              <a:t> </a:t>
            </a:r>
          </a:p>
          <a:p>
            <a:r>
              <a:rPr lang="ko-KR" altLang="en-US" dirty="0" smtClean="0"/>
              <a:t>                </a:t>
            </a:r>
            <a:r>
              <a:rPr lang="en-US" altLang="ko-KR" dirty="0" smtClean="0"/>
              <a:t>:               :</a:t>
            </a:r>
            <a:r>
              <a:rPr lang="ko-KR" altLang="en-US" dirty="0" smtClean="0"/>
              <a:t> </a:t>
            </a:r>
          </a:p>
          <a:p>
            <a:pPr>
              <a:lnSpc>
                <a:spcPct val="150000"/>
              </a:lnSpc>
            </a:pPr>
            <a:r>
              <a:rPr lang="ko-KR" altLang="en-US" dirty="0" smtClean="0"/>
              <a:t>        응용 프로그램 </a:t>
            </a:r>
            <a:r>
              <a:rPr lang="en-US" altLang="ko-KR" dirty="0" smtClean="0"/>
              <a:t>n -↔ file n</a:t>
            </a:r>
            <a:r>
              <a:rPr lang="ko-KR" altLang="en-US" dirty="0" smtClean="0"/>
              <a:t> </a:t>
            </a:r>
          </a:p>
          <a:p>
            <a:pPr>
              <a:lnSpc>
                <a:spcPct val="150000"/>
              </a:lnSpc>
            </a:pPr>
            <a:r>
              <a:rPr lang="ko-KR" altLang="en-US" dirty="0" smtClean="0"/>
              <a:t>        </a:t>
            </a:r>
            <a:r>
              <a:rPr lang="ko-KR" altLang="en-US" b="1" dirty="0" smtClean="0">
                <a:solidFill>
                  <a:srgbClr val="7030A0"/>
                </a:solidFill>
              </a:rPr>
              <a:t>특징</a:t>
            </a:r>
            <a:r>
              <a:rPr lang="ko-KR" altLang="en-US" dirty="0" smtClean="0"/>
              <a:t> </a:t>
            </a:r>
          </a:p>
          <a:p>
            <a:r>
              <a:rPr lang="ko-KR" altLang="en-US" dirty="0" smtClean="0"/>
              <a:t>            </a:t>
            </a:r>
            <a:r>
              <a:rPr lang="en-US" altLang="ko-KR" dirty="0" smtClean="0"/>
              <a:t>1) </a:t>
            </a:r>
            <a:r>
              <a:rPr lang="ko-KR" altLang="en-US" dirty="0" smtClean="0"/>
              <a:t>응용 프로그램과 </a:t>
            </a:r>
            <a:r>
              <a:rPr lang="en-US" altLang="ko-KR" dirty="0" smtClean="0"/>
              <a:t>file</a:t>
            </a:r>
            <a:r>
              <a:rPr lang="ko-KR" altLang="en-US" dirty="0" smtClean="0"/>
              <a:t>이 </a:t>
            </a:r>
            <a:r>
              <a:rPr lang="en-US" altLang="ko-KR" dirty="0" smtClean="0"/>
              <a:t>1 : 1</a:t>
            </a:r>
            <a:r>
              <a:rPr lang="ko-KR" altLang="en-US" dirty="0" smtClean="0"/>
              <a:t> </a:t>
            </a:r>
          </a:p>
          <a:p>
            <a:pPr>
              <a:lnSpc>
                <a:spcPct val="150000"/>
              </a:lnSpc>
            </a:pPr>
            <a:r>
              <a:rPr lang="ko-KR" altLang="en-US" dirty="0" smtClean="0"/>
              <a:t>            </a:t>
            </a:r>
            <a:r>
              <a:rPr lang="en-US" altLang="ko-KR" dirty="0" smtClean="0"/>
              <a:t>2) file</a:t>
            </a:r>
            <a:r>
              <a:rPr lang="ko-KR" altLang="en-US" dirty="0" smtClean="0"/>
              <a:t>에 접근하는 방법을 응용 프로그램에서 구현 </a:t>
            </a:r>
          </a:p>
          <a:p>
            <a:r>
              <a:rPr lang="ko-KR" altLang="en-US" dirty="0" smtClean="0"/>
              <a:t>            </a:t>
            </a:r>
            <a:r>
              <a:rPr lang="en-US" altLang="ko-KR" dirty="0" smtClean="0"/>
              <a:t>3) file</a:t>
            </a:r>
            <a:r>
              <a:rPr lang="ko-KR" altLang="en-US" dirty="0" smtClean="0"/>
              <a:t>이 여러 응용 프로그램에서 공유하기가 힘들다</a:t>
            </a:r>
            <a:r>
              <a:rPr lang="en-US" altLang="ko-KR" dirty="0" smtClean="0"/>
              <a:t>.</a:t>
            </a:r>
            <a:r>
              <a:rPr lang="ko-KR" altLang="en-US" dirty="0" smtClean="0"/>
              <a:t> </a:t>
            </a:r>
          </a:p>
          <a:p>
            <a:pPr>
              <a:lnSpc>
                <a:spcPct val="150000"/>
              </a:lnSpc>
            </a:pPr>
            <a:r>
              <a:rPr lang="ko-KR" altLang="en-US" dirty="0" smtClean="0"/>
              <a:t>        </a:t>
            </a:r>
            <a:r>
              <a:rPr lang="ko-KR" altLang="en-US" b="1" dirty="0" smtClean="0">
                <a:solidFill>
                  <a:srgbClr val="7030A0"/>
                </a:solidFill>
              </a:rPr>
              <a:t>문제점</a:t>
            </a:r>
            <a:r>
              <a:rPr lang="ko-KR" altLang="en-US" dirty="0" smtClean="0"/>
              <a:t> </a:t>
            </a:r>
          </a:p>
          <a:p>
            <a:r>
              <a:rPr lang="ko-KR" altLang="en-US" dirty="0" smtClean="0"/>
              <a:t>            </a:t>
            </a:r>
            <a:r>
              <a:rPr lang="en-US" altLang="ko-KR" dirty="0" smtClean="0"/>
              <a:t>1) </a:t>
            </a:r>
            <a:r>
              <a:rPr lang="ko-KR" altLang="en-US" dirty="0" smtClean="0"/>
              <a:t>데이터 의존성</a:t>
            </a:r>
            <a:r>
              <a:rPr lang="en-US" altLang="ko-KR" dirty="0" smtClean="0"/>
              <a:t>(data dependence) :</a:t>
            </a:r>
            <a:r>
              <a:rPr lang="ko-KR" altLang="en-US" dirty="0" smtClean="0"/>
              <a:t> </a:t>
            </a:r>
          </a:p>
          <a:p>
            <a:pPr>
              <a:lnSpc>
                <a:spcPct val="150000"/>
              </a:lnSpc>
            </a:pPr>
            <a:r>
              <a:rPr lang="ko-KR" altLang="en-US" dirty="0" smtClean="0"/>
              <a:t>                </a:t>
            </a:r>
            <a:r>
              <a:rPr lang="en-US" altLang="ko-KR" dirty="0" smtClean="0"/>
              <a:t>file</a:t>
            </a:r>
            <a:r>
              <a:rPr lang="ko-KR" altLang="en-US" dirty="0" smtClean="0"/>
              <a:t>의 구조가 변경되면 프로그램도 변경되어야 한다</a:t>
            </a:r>
            <a:r>
              <a:rPr lang="en-US" altLang="ko-KR" dirty="0" smtClean="0"/>
              <a:t>.</a:t>
            </a:r>
            <a:r>
              <a:rPr lang="ko-KR" altLang="en-US" dirty="0" smtClean="0"/>
              <a:t> </a:t>
            </a:r>
          </a:p>
          <a:p>
            <a:pPr>
              <a:lnSpc>
                <a:spcPct val="150000"/>
              </a:lnSpc>
            </a:pPr>
            <a:r>
              <a:rPr lang="ko-KR" altLang="en-US" dirty="0" smtClean="0"/>
              <a:t>            </a:t>
            </a:r>
            <a:r>
              <a:rPr lang="en-US" altLang="ko-KR" dirty="0" smtClean="0"/>
              <a:t>2) </a:t>
            </a:r>
            <a:r>
              <a:rPr lang="ko-KR" altLang="en-US" dirty="0" smtClean="0"/>
              <a:t>데이터 </a:t>
            </a:r>
            <a:r>
              <a:rPr lang="ko-KR" altLang="en-US" dirty="0" err="1" smtClean="0"/>
              <a:t>중복성</a:t>
            </a:r>
            <a:r>
              <a:rPr lang="en-US" altLang="ko-KR" dirty="0" smtClean="0"/>
              <a:t>(data redundancy)</a:t>
            </a:r>
            <a:r>
              <a:rPr lang="ko-KR" altLang="en-US" dirty="0" smtClean="0"/>
              <a:t> </a:t>
            </a:r>
          </a:p>
          <a:p>
            <a:r>
              <a:rPr lang="ko-KR" altLang="en-US" dirty="0" smtClean="0"/>
              <a:t>                ⇒ 내부적 일관성</a:t>
            </a:r>
            <a:r>
              <a:rPr lang="en-US" altLang="ko-KR" dirty="0" smtClean="0"/>
              <a:t>, </a:t>
            </a:r>
            <a:r>
              <a:rPr lang="ko-KR" altLang="en-US" dirty="0" smtClean="0"/>
              <a:t>보안</a:t>
            </a:r>
            <a:r>
              <a:rPr lang="en-US" altLang="ko-KR" dirty="0" smtClean="0"/>
              <a:t>, </a:t>
            </a:r>
            <a:r>
              <a:rPr lang="ko-KR" altLang="en-US" dirty="0" smtClean="0"/>
              <a:t>경제성</a:t>
            </a:r>
            <a:r>
              <a:rPr lang="en-US" altLang="ko-KR" dirty="0" smtClean="0"/>
              <a:t>, </a:t>
            </a:r>
            <a:r>
              <a:rPr lang="ko-KR" altLang="en-US" dirty="0" smtClean="0"/>
              <a:t>무결성에 문제점이 있다</a:t>
            </a:r>
            <a:r>
              <a:rPr lang="en-US" altLang="ko-KR" dirty="0" smtClean="0"/>
              <a:t>.</a:t>
            </a:r>
            <a:r>
              <a:rPr lang="ko-KR" altLang="en-US" dirty="0" smtClean="0"/>
              <a:t> </a:t>
            </a:r>
            <a:endParaRPr lang="ko-KR" altLang="en-US" dirty="0"/>
          </a:p>
        </p:txBody>
      </p:sp>
    </p:spTree>
    <p:extLst>
      <p:ext uri="{BB962C8B-B14F-4D97-AF65-F5344CB8AC3E}">
        <p14:creationId xmlns:p14="http://schemas.microsoft.com/office/powerpoint/2010/main" val="39077742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grpSp>
        <p:nvGrpSpPr>
          <p:cNvPr id="11" name="그룹 10"/>
          <p:cNvGrpSpPr/>
          <p:nvPr/>
        </p:nvGrpSpPr>
        <p:grpSpPr>
          <a:xfrm>
            <a:off x="611560" y="836712"/>
            <a:ext cx="8208912" cy="4464496"/>
            <a:chOff x="611560" y="836712"/>
            <a:chExt cx="8208912" cy="4464496"/>
          </a:xfrm>
        </p:grpSpPr>
        <p:sp>
          <p:nvSpPr>
            <p:cNvPr id="10" name="직사각형 9"/>
            <p:cNvSpPr/>
            <p:nvPr/>
          </p:nvSpPr>
          <p:spPr>
            <a:xfrm>
              <a:off x="611560" y="836712"/>
              <a:ext cx="8208912" cy="2446824"/>
            </a:xfrm>
            <a:prstGeom prst="rect">
              <a:avLst/>
            </a:prstGeom>
          </p:spPr>
          <p:txBody>
            <a:bodyPr wrap="square">
              <a:spAutoFit/>
            </a:bodyPr>
            <a:lstStyle/>
            <a:p>
              <a:r>
                <a:rPr lang="ko-KR" altLang="en-US" b="1" dirty="0" smtClean="0">
                  <a:solidFill>
                    <a:srgbClr val="C00000"/>
                  </a:solidFill>
                </a:rPr>
                <a:t>▶ </a:t>
              </a:r>
              <a:r>
                <a:rPr lang="en-US" altLang="ko-KR" b="1" dirty="0" smtClean="0">
                  <a:solidFill>
                    <a:srgbClr val="C00000"/>
                  </a:solidFill>
                </a:rPr>
                <a:t>database</a:t>
              </a:r>
              <a:r>
                <a:rPr lang="en-US" altLang="ko-KR" dirty="0" smtClean="0"/>
                <a:t>:</a:t>
              </a:r>
              <a:r>
                <a:rPr lang="ko-KR" altLang="en-US" dirty="0" smtClean="0"/>
                <a:t> </a:t>
              </a:r>
            </a:p>
            <a:p>
              <a:pPr>
                <a:lnSpc>
                  <a:spcPct val="150000"/>
                </a:lnSpc>
              </a:pPr>
              <a:r>
                <a:rPr lang="ko-KR" altLang="en-US" dirty="0" smtClean="0"/>
                <a:t>      여러 응용 프로그램에서 공유하여 사용하기 위하여 연관된 데이터들을</a:t>
              </a:r>
              <a:endParaRPr lang="en-US" altLang="ko-KR" dirty="0" smtClean="0"/>
            </a:p>
            <a:p>
              <a:r>
                <a:rPr lang="en-US" altLang="ko-KR" dirty="0" smtClean="0"/>
                <a:t>     </a:t>
              </a:r>
              <a:r>
                <a:rPr lang="ko-KR" altLang="en-US" dirty="0" smtClean="0"/>
                <a:t> 특정한 방법으로 모아서 저장</a:t>
              </a:r>
              <a:endParaRPr lang="en-US" altLang="ko-KR" dirty="0" smtClean="0"/>
            </a:p>
            <a:p>
              <a:r>
                <a:rPr lang="ko-KR" altLang="en-US" dirty="0" smtClean="0"/>
                <a:t> </a:t>
              </a:r>
            </a:p>
            <a:p>
              <a:r>
                <a:rPr lang="ko-KR" altLang="en-US" dirty="0" smtClean="0"/>
                <a:t>      </a:t>
              </a:r>
              <a:r>
                <a:rPr lang="en-US" altLang="ko-KR" dirty="0" smtClean="0"/>
                <a:t>[note] </a:t>
              </a:r>
              <a:r>
                <a:rPr lang="ko-KR" altLang="en-US" dirty="0" smtClean="0"/>
                <a:t>재래의 </a:t>
              </a:r>
              <a:r>
                <a:rPr lang="en-US" altLang="ko-KR" dirty="0" smtClean="0"/>
                <a:t>file </a:t>
              </a:r>
              <a:r>
                <a:rPr lang="ko-KR" altLang="en-US" dirty="0" smtClean="0"/>
                <a:t>구조 </a:t>
              </a:r>
              <a:r>
                <a:rPr lang="en-US" altLang="ko-KR" dirty="0" smtClean="0"/>
                <a:t>: </a:t>
              </a:r>
              <a:r>
                <a:rPr lang="ko-KR" altLang="en-US" dirty="0" smtClean="0"/>
                <a:t>독립적인 개별 </a:t>
              </a:r>
              <a:r>
                <a:rPr lang="en-US" altLang="ko-KR" dirty="0" smtClean="0"/>
                <a:t>file</a:t>
              </a:r>
              <a:r>
                <a:rPr lang="ko-KR" altLang="en-US" dirty="0" smtClean="0"/>
                <a:t> </a:t>
              </a:r>
            </a:p>
            <a:p>
              <a:r>
                <a:rPr lang="ko-KR" altLang="en-US" dirty="0" smtClean="0"/>
                <a:t>            ⇒ </a:t>
              </a:r>
              <a:r>
                <a:rPr lang="en-US" altLang="ko-KR" dirty="0" smtClean="0"/>
                <a:t>database : </a:t>
              </a:r>
              <a:r>
                <a:rPr lang="ko-KR" altLang="en-US" dirty="0" smtClean="0"/>
                <a:t>연관된 데이터 </a:t>
              </a:r>
              <a:r>
                <a:rPr lang="en-US" altLang="ko-KR" dirty="0" smtClean="0"/>
                <a:t>file</a:t>
              </a:r>
              <a:r>
                <a:rPr lang="ko-KR" altLang="en-US" dirty="0" smtClean="0"/>
                <a:t>들을 연결하여 생성 </a:t>
              </a:r>
            </a:p>
            <a:p>
              <a:r>
                <a:rPr lang="ko-KR" altLang="en-US" dirty="0" smtClean="0"/>
                <a:t/>
              </a:r>
              <a:br>
                <a:rPr lang="ko-KR" altLang="en-US" dirty="0" smtClean="0"/>
              </a:br>
              <a:r>
                <a:rPr lang="ko-KR" altLang="en-US" dirty="0" smtClean="0"/>
                <a:t>      </a:t>
              </a:r>
              <a:r>
                <a:rPr lang="en-US" altLang="ko-KR" dirty="0" smtClean="0"/>
                <a:t>[</a:t>
              </a:r>
              <a:r>
                <a:rPr lang="ko-KR" altLang="en-US" dirty="0" smtClean="0"/>
                <a:t>예</a:t>
              </a:r>
              <a:r>
                <a:rPr lang="en-US" altLang="ko-KR" dirty="0" smtClean="0"/>
                <a:t>] </a:t>
              </a:r>
              <a:r>
                <a:rPr lang="ko-KR" altLang="en-US" dirty="0" smtClean="0"/>
                <a:t> </a:t>
              </a:r>
              <a:endParaRPr lang="ko-KR" altLang="en-US" dirty="0"/>
            </a:p>
          </p:txBody>
        </p:sp>
        <p:pic>
          <p:nvPicPr>
            <p:cNvPr id="13314" name="Picture 2" descr="C:\DOCUME~1\KMLee\LOCALS~1\Temp\UNI00000de80e50.gif"/>
            <p:cNvPicPr>
              <a:picLocks noChangeAspect="1" noChangeArrowheads="1"/>
            </p:cNvPicPr>
            <p:nvPr/>
          </p:nvPicPr>
          <p:blipFill>
            <a:blip r:embed="rId3" cstate="print"/>
            <a:srcRect/>
            <a:stretch>
              <a:fillRect/>
            </a:stretch>
          </p:blipFill>
          <p:spPr bwMode="auto">
            <a:xfrm>
              <a:off x="1619672" y="3501008"/>
              <a:ext cx="5908035" cy="1800200"/>
            </a:xfrm>
            <a:prstGeom prst="rect">
              <a:avLst/>
            </a:prstGeom>
            <a:noFill/>
          </p:spPr>
        </p:pic>
      </p:grpSp>
    </p:spTree>
    <p:extLst>
      <p:ext uri="{BB962C8B-B14F-4D97-AF65-F5344CB8AC3E}">
        <p14:creationId xmlns:p14="http://schemas.microsoft.com/office/powerpoint/2010/main" val="10637676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539552" y="692696"/>
            <a:ext cx="7848872" cy="3831818"/>
          </a:xfrm>
          <a:prstGeom prst="rect">
            <a:avLst/>
          </a:prstGeom>
        </p:spPr>
        <p:txBody>
          <a:bodyPr wrap="square">
            <a:spAutoFit/>
          </a:bodyPr>
          <a:lstStyle/>
          <a:p>
            <a:r>
              <a:rPr lang="en-US" altLang="ko-KR" dirty="0" smtClean="0">
                <a:solidFill>
                  <a:srgbClr val="00B050"/>
                </a:solidFill>
                <a:latin typeface="휴먼엑스포" pitchFamily="18" charset="-127"/>
                <a:ea typeface="휴먼엑스포" pitchFamily="18" charset="-127"/>
              </a:rPr>
              <a:t>(2) Database</a:t>
            </a:r>
            <a:r>
              <a:rPr lang="ko-KR" altLang="en-US" dirty="0" smtClean="0">
                <a:solidFill>
                  <a:srgbClr val="00B050"/>
                </a:solidFill>
                <a:latin typeface="휴먼엑스포" pitchFamily="18" charset="-127"/>
                <a:ea typeface="휴먼엑스포" pitchFamily="18" charset="-127"/>
              </a:rPr>
              <a:t>의 특성 </a:t>
            </a:r>
          </a:p>
          <a:p>
            <a:pPr>
              <a:lnSpc>
                <a:spcPct val="150000"/>
              </a:lnSpc>
            </a:pPr>
            <a:r>
              <a:rPr lang="ko-KR" altLang="en-US" dirty="0" smtClean="0"/>
              <a:t>    </a:t>
            </a:r>
            <a:r>
              <a:rPr lang="ko-KR" altLang="en-US" b="1" dirty="0" smtClean="0">
                <a:solidFill>
                  <a:srgbClr val="C00000"/>
                </a:solidFill>
              </a:rPr>
              <a:t>▶ </a:t>
            </a:r>
            <a:r>
              <a:rPr lang="en-US" altLang="ko-KR" b="1" dirty="0" smtClean="0">
                <a:solidFill>
                  <a:srgbClr val="C00000"/>
                </a:solidFill>
              </a:rPr>
              <a:t>Why database?</a:t>
            </a:r>
            <a:r>
              <a:rPr lang="ko-KR" altLang="en-US" b="1" dirty="0" smtClean="0">
                <a:solidFill>
                  <a:srgbClr val="C00000"/>
                </a:solidFill>
              </a:rPr>
              <a:t> </a:t>
            </a:r>
          </a:p>
          <a:p>
            <a:r>
              <a:rPr lang="ko-KR" altLang="en-US" dirty="0" smtClean="0"/>
              <a:t>        </a:t>
            </a:r>
            <a:r>
              <a:rPr lang="en-US" altLang="ko-KR" dirty="0" smtClean="0"/>
              <a:t>1. </a:t>
            </a:r>
            <a:r>
              <a:rPr lang="ko-KR" altLang="en-US" dirty="0" smtClean="0"/>
              <a:t>데이터의 중복을 줄인다</a:t>
            </a:r>
            <a:r>
              <a:rPr lang="en-US" altLang="ko-KR" dirty="0" smtClean="0"/>
              <a:t>.</a:t>
            </a:r>
            <a:r>
              <a:rPr lang="ko-KR" altLang="en-US" dirty="0" smtClean="0"/>
              <a:t> </a:t>
            </a:r>
          </a:p>
          <a:p>
            <a:r>
              <a:rPr lang="ko-KR" altLang="en-US" dirty="0" smtClean="0"/>
              <a:t>        </a:t>
            </a:r>
            <a:r>
              <a:rPr lang="en-US" altLang="ko-KR" dirty="0" smtClean="0"/>
              <a:t>2. </a:t>
            </a:r>
            <a:r>
              <a:rPr lang="ko-KR" altLang="en-US" dirty="0" smtClean="0"/>
              <a:t>데이터의 일관성을 유지한다</a:t>
            </a:r>
            <a:r>
              <a:rPr lang="en-US" altLang="ko-KR" dirty="0" smtClean="0"/>
              <a:t>.</a:t>
            </a:r>
            <a:r>
              <a:rPr lang="ko-KR" altLang="en-US" dirty="0" smtClean="0"/>
              <a:t> </a:t>
            </a:r>
          </a:p>
          <a:p>
            <a:r>
              <a:rPr lang="ko-KR" altLang="en-US" dirty="0" smtClean="0"/>
              <a:t>        </a:t>
            </a:r>
            <a:r>
              <a:rPr lang="en-US" altLang="ko-KR" dirty="0" smtClean="0"/>
              <a:t>3. </a:t>
            </a:r>
            <a:r>
              <a:rPr lang="ko-KR" altLang="en-US" dirty="0" smtClean="0"/>
              <a:t>데이터를 여러 응용 프로그램에서 공유한다</a:t>
            </a:r>
            <a:r>
              <a:rPr lang="en-US" altLang="ko-KR" dirty="0" smtClean="0"/>
              <a:t>.</a:t>
            </a:r>
            <a:r>
              <a:rPr lang="ko-KR" altLang="en-US" dirty="0" smtClean="0"/>
              <a:t> </a:t>
            </a:r>
          </a:p>
          <a:p>
            <a:r>
              <a:rPr lang="ko-KR" altLang="en-US" dirty="0" smtClean="0"/>
              <a:t>        </a:t>
            </a:r>
            <a:r>
              <a:rPr lang="en-US" altLang="ko-KR" dirty="0" smtClean="0"/>
              <a:t>4. </a:t>
            </a:r>
            <a:r>
              <a:rPr lang="ko-KR" altLang="en-US" dirty="0" err="1" smtClean="0"/>
              <a:t>보안성을</a:t>
            </a:r>
            <a:r>
              <a:rPr lang="ko-KR" altLang="en-US" dirty="0" smtClean="0"/>
              <a:t> 유지한다</a:t>
            </a:r>
            <a:r>
              <a:rPr lang="en-US" altLang="ko-KR" dirty="0" smtClean="0"/>
              <a:t>.</a:t>
            </a:r>
            <a:r>
              <a:rPr lang="ko-KR" altLang="en-US" dirty="0" smtClean="0"/>
              <a:t> </a:t>
            </a:r>
          </a:p>
          <a:p>
            <a:endParaRPr lang="ko-KR" altLang="en-US" dirty="0" smtClean="0"/>
          </a:p>
          <a:p>
            <a:r>
              <a:rPr lang="ko-KR" altLang="en-US" dirty="0" smtClean="0"/>
              <a:t>    </a:t>
            </a:r>
            <a:r>
              <a:rPr lang="ko-KR" altLang="en-US" b="1" dirty="0" smtClean="0">
                <a:solidFill>
                  <a:srgbClr val="C00000"/>
                </a:solidFill>
              </a:rPr>
              <a:t>▶ </a:t>
            </a:r>
            <a:r>
              <a:rPr lang="en-US" altLang="ko-KR" b="1" dirty="0" smtClean="0">
                <a:solidFill>
                  <a:srgbClr val="C00000"/>
                </a:solidFill>
              </a:rPr>
              <a:t>Database</a:t>
            </a:r>
            <a:r>
              <a:rPr lang="ko-KR" altLang="en-US" b="1" dirty="0" smtClean="0">
                <a:solidFill>
                  <a:srgbClr val="C00000"/>
                </a:solidFill>
              </a:rPr>
              <a:t>의 논리적인 요소 </a:t>
            </a:r>
          </a:p>
          <a:p>
            <a:pPr>
              <a:lnSpc>
                <a:spcPct val="150000"/>
              </a:lnSpc>
            </a:pPr>
            <a:r>
              <a:rPr lang="ko-KR" altLang="en-US" dirty="0" smtClean="0"/>
              <a:t>          </a:t>
            </a:r>
            <a:r>
              <a:rPr lang="en-US" altLang="ko-KR" b="1" dirty="0" smtClean="0">
                <a:solidFill>
                  <a:srgbClr val="7030A0"/>
                </a:solidFill>
              </a:rPr>
              <a:t>1. data item</a:t>
            </a:r>
            <a:r>
              <a:rPr lang="en-US" altLang="ko-KR" dirty="0" smtClean="0"/>
              <a:t>(</a:t>
            </a:r>
            <a:r>
              <a:rPr lang="ko-KR" altLang="en-US" dirty="0" smtClean="0"/>
              <a:t>또는 </a:t>
            </a:r>
            <a:r>
              <a:rPr lang="en-US" altLang="ko-KR" dirty="0" smtClean="0"/>
              <a:t>field) : </a:t>
            </a:r>
            <a:r>
              <a:rPr lang="ko-KR" altLang="en-US" dirty="0" smtClean="0"/>
              <a:t>데이터의 최소 단위 </a:t>
            </a:r>
          </a:p>
          <a:p>
            <a:r>
              <a:rPr lang="ko-KR" altLang="en-US" dirty="0" smtClean="0"/>
              <a:t>            예</a:t>
            </a:r>
            <a:r>
              <a:rPr lang="en-US" altLang="ko-KR" dirty="0" smtClean="0"/>
              <a:t>) address, name </a:t>
            </a:r>
            <a:r>
              <a:rPr lang="ko-KR" altLang="en-US" dirty="0" smtClean="0"/>
              <a:t>등 </a:t>
            </a:r>
          </a:p>
          <a:p>
            <a:pPr>
              <a:lnSpc>
                <a:spcPct val="150000"/>
              </a:lnSpc>
            </a:pPr>
            <a:r>
              <a:rPr lang="ko-KR" altLang="en-US" dirty="0" smtClean="0"/>
              <a:t>          </a:t>
            </a:r>
            <a:r>
              <a:rPr lang="en-US" altLang="ko-KR" b="1" dirty="0" smtClean="0">
                <a:solidFill>
                  <a:srgbClr val="7030A0"/>
                </a:solidFill>
              </a:rPr>
              <a:t>2. Entity</a:t>
            </a:r>
            <a:r>
              <a:rPr lang="en-US" altLang="ko-KR" dirty="0" smtClean="0"/>
              <a:t>(</a:t>
            </a:r>
            <a:r>
              <a:rPr lang="ko-KR" altLang="en-US" dirty="0" smtClean="0"/>
              <a:t>또는 </a:t>
            </a:r>
            <a:r>
              <a:rPr lang="en-US" altLang="ko-KR" dirty="0" smtClean="0"/>
              <a:t>record type) : data item</a:t>
            </a:r>
            <a:r>
              <a:rPr lang="ko-KR" altLang="en-US" dirty="0" smtClean="0"/>
              <a:t>의 집합 </a:t>
            </a:r>
          </a:p>
          <a:p>
            <a:r>
              <a:rPr lang="ko-KR" altLang="en-US" dirty="0" smtClean="0"/>
              <a:t>            예</a:t>
            </a:r>
            <a:r>
              <a:rPr lang="en-US" altLang="ko-KR" dirty="0" smtClean="0"/>
              <a:t>)</a:t>
            </a:r>
            <a:endParaRPr lang="ko-KR" altLang="en-US" dirty="0"/>
          </a:p>
        </p:txBody>
      </p:sp>
      <p:graphicFrame>
        <p:nvGraphicFramePr>
          <p:cNvPr id="11" name="표 10"/>
          <p:cNvGraphicFramePr>
            <a:graphicFrameLocks noGrp="1"/>
          </p:cNvGraphicFramePr>
          <p:nvPr/>
        </p:nvGraphicFramePr>
        <p:xfrm>
          <a:off x="2051720" y="4293096"/>
          <a:ext cx="4247388" cy="303790"/>
        </p:xfrm>
        <a:graphic>
          <a:graphicData uri="http://schemas.openxmlformats.org/drawingml/2006/table">
            <a:tbl>
              <a:tblPr/>
              <a:tblGrid>
                <a:gridCol w="489711"/>
                <a:gridCol w="489711"/>
                <a:gridCol w="489711"/>
                <a:gridCol w="489711"/>
                <a:gridCol w="597916"/>
                <a:gridCol w="323089"/>
                <a:gridCol w="1367539"/>
              </a:tblGrid>
              <a:tr h="303790">
                <a:tc>
                  <a:txBody>
                    <a:bodyPr/>
                    <a:lstStyle/>
                    <a:p>
                      <a:pPr algn="ctr">
                        <a:lnSpc>
                          <a:spcPct val="160000"/>
                        </a:lnSpc>
                      </a:pPr>
                      <a:r>
                        <a:rPr lang="ko-KR" altLang="en-US" sz="1100">
                          <a:solidFill>
                            <a:srgbClr val="000000"/>
                          </a:solidFill>
                          <a:latin typeface="한양신명조,한컴돋움"/>
                        </a:rPr>
                        <a:t>학번</a:t>
                      </a:r>
                      <a:endParaRPr lang="ko-KR" altLang="en-US" sz="1100">
                        <a:solidFill>
                          <a:srgbClr val="000000"/>
                        </a:solidFill>
                        <a:latin typeface="한양신명조"/>
                      </a:endParaRPr>
                    </a:p>
                  </a:txBody>
                  <a:tcPr marL="17783" marR="17783" marT="17783" marB="177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ct val="160000"/>
                        </a:lnSpc>
                      </a:pPr>
                      <a:r>
                        <a:rPr lang="ko-KR" altLang="en-US" sz="1100">
                          <a:solidFill>
                            <a:srgbClr val="000000"/>
                          </a:solidFill>
                          <a:latin typeface="한양신명조,한컴돋움"/>
                        </a:rPr>
                        <a:t>성명</a:t>
                      </a:r>
                      <a:endParaRPr lang="ko-KR" altLang="en-US" sz="1100">
                        <a:solidFill>
                          <a:srgbClr val="000000"/>
                        </a:solidFill>
                        <a:latin typeface="한양신명조"/>
                      </a:endParaRPr>
                    </a:p>
                  </a:txBody>
                  <a:tcPr marL="17783" marR="17783" marT="17783" marB="177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ct val="160000"/>
                        </a:lnSpc>
                      </a:pPr>
                      <a:r>
                        <a:rPr lang="ko-KR" altLang="en-US" sz="1100">
                          <a:solidFill>
                            <a:srgbClr val="000000"/>
                          </a:solidFill>
                          <a:latin typeface="한양신명조,한컴돋움"/>
                        </a:rPr>
                        <a:t>소속</a:t>
                      </a:r>
                      <a:endParaRPr lang="ko-KR" altLang="en-US" sz="1100">
                        <a:solidFill>
                          <a:srgbClr val="000000"/>
                        </a:solidFill>
                        <a:latin typeface="한양신명조"/>
                      </a:endParaRPr>
                    </a:p>
                  </a:txBody>
                  <a:tcPr marL="17783" marR="17783" marT="17783" marB="177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ct val="160000"/>
                        </a:lnSpc>
                      </a:pPr>
                      <a:r>
                        <a:rPr lang="ko-KR" altLang="en-US" sz="1100">
                          <a:solidFill>
                            <a:srgbClr val="000000"/>
                          </a:solidFill>
                          <a:latin typeface="한양신명조,한컴돋움"/>
                        </a:rPr>
                        <a:t>본적</a:t>
                      </a:r>
                      <a:endParaRPr lang="ko-KR" altLang="en-US" sz="1100">
                        <a:solidFill>
                          <a:srgbClr val="000000"/>
                        </a:solidFill>
                        <a:latin typeface="한양신명조"/>
                      </a:endParaRPr>
                    </a:p>
                  </a:txBody>
                  <a:tcPr marL="17783" marR="17783" marT="17783" marB="177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ct val="160000"/>
                        </a:lnSpc>
                      </a:pPr>
                      <a:r>
                        <a:rPr lang="ko-KR" altLang="en-US" sz="1100">
                          <a:solidFill>
                            <a:srgbClr val="000000"/>
                          </a:solidFill>
                          <a:latin typeface="한양신명조,한컴돋움"/>
                        </a:rPr>
                        <a:t>주민번호</a:t>
                      </a:r>
                      <a:endParaRPr lang="ko-KR" altLang="en-US" sz="1100">
                        <a:solidFill>
                          <a:srgbClr val="000000"/>
                        </a:solidFill>
                        <a:latin typeface="한양신명조"/>
                      </a:endParaRPr>
                    </a:p>
                  </a:txBody>
                  <a:tcPr marL="17783" marR="17783" marT="17783" marB="177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ct val="160000"/>
                        </a:lnSpc>
                      </a:pPr>
                      <a:r>
                        <a:rPr lang="ko-KR" altLang="en-US" sz="1100">
                          <a:solidFill>
                            <a:srgbClr val="000000"/>
                          </a:solidFill>
                          <a:latin typeface="한양신명조,한컴돋움"/>
                        </a:rPr>
                        <a:t>성별</a:t>
                      </a:r>
                      <a:endParaRPr lang="ko-KR" altLang="en-US" sz="1100">
                        <a:solidFill>
                          <a:srgbClr val="000000"/>
                        </a:solidFill>
                        <a:latin typeface="한양신명조"/>
                      </a:endParaRPr>
                    </a:p>
                  </a:txBody>
                  <a:tcPr marL="17783" marR="17783" marT="17783" marB="177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ct val="160000"/>
                        </a:lnSpc>
                      </a:pPr>
                      <a:r>
                        <a:rPr lang="ko-KR" altLang="en-US" sz="1100" dirty="0">
                          <a:solidFill>
                            <a:srgbClr val="000000"/>
                          </a:solidFill>
                          <a:latin typeface="한양신명조,한컴돋움"/>
                        </a:rPr>
                        <a:t>현주소</a:t>
                      </a:r>
                      <a:endParaRPr lang="ko-KR" altLang="en-US" sz="1100" dirty="0">
                        <a:solidFill>
                          <a:srgbClr val="000000"/>
                        </a:solidFill>
                        <a:latin typeface="한양신명조"/>
                      </a:endParaRPr>
                    </a:p>
                  </a:txBody>
                  <a:tcPr marL="17783" marR="17783" marT="17783" marB="177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p:sp>
        <p:nvSpPr>
          <p:cNvPr id="12289" name="Rectangle 1"/>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굴림" pitchFamily="50" charset="-127"/>
              <a:ea typeface="굴림" pitchFamily="50" charset="-127"/>
            </a:endParaRPr>
          </a:p>
        </p:txBody>
      </p:sp>
      <p:sp>
        <p:nvSpPr>
          <p:cNvPr id="12" name="직사각형 11"/>
          <p:cNvSpPr/>
          <p:nvPr/>
        </p:nvSpPr>
        <p:spPr>
          <a:xfrm>
            <a:off x="899592" y="4725144"/>
            <a:ext cx="7344816" cy="1338828"/>
          </a:xfrm>
          <a:prstGeom prst="rect">
            <a:avLst/>
          </a:prstGeom>
        </p:spPr>
        <p:txBody>
          <a:bodyPr wrap="square">
            <a:spAutoFit/>
          </a:bodyPr>
          <a:lstStyle/>
          <a:p>
            <a:r>
              <a:rPr lang="ko-KR" altLang="en-US" dirty="0" smtClean="0"/>
              <a:t>      </a:t>
            </a:r>
            <a:r>
              <a:rPr lang="en-US" altLang="ko-KR" b="1" dirty="0" smtClean="0">
                <a:solidFill>
                  <a:srgbClr val="7030A0"/>
                </a:solidFill>
              </a:rPr>
              <a:t>3. Relationship </a:t>
            </a:r>
            <a:r>
              <a:rPr lang="en-US" altLang="ko-KR" dirty="0" smtClean="0"/>
              <a:t>: entity </a:t>
            </a:r>
            <a:r>
              <a:rPr lang="ko-KR" altLang="en-US" dirty="0" smtClean="0"/>
              <a:t>간의 관계 </a:t>
            </a:r>
          </a:p>
          <a:p>
            <a:endParaRPr lang="en-US" altLang="ko-KR" dirty="0" smtClean="0"/>
          </a:p>
          <a:p>
            <a:r>
              <a:rPr lang="ko-KR" altLang="en-US" b="1" dirty="0" smtClean="0">
                <a:solidFill>
                  <a:srgbClr val="C00000"/>
                </a:solidFill>
              </a:rPr>
              <a:t>▶ </a:t>
            </a:r>
            <a:r>
              <a:rPr lang="en-US" altLang="ko-KR" b="1" dirty="0" smtClean="0">
                <a:solidFill>
                  <a:srgbClr val="C00000"/>
                </a:solidFill>
              </a:rPr>
              <a:t>Data independence(</a:t>
            </a:r>
            <a:r>
              <a:rPr lang="ko-KR" altLang="en-US" b="1" dirty="0" smtClean="0">
                <a:solidFill>
                  <a:srgbClr val="C00000"/>
                </a:solidFill>
              </a:rPr>
              <a:t>독립성</a:t>
            </a:r>
            <a:r>
              <a:rPr lang="en-US" altLang="ko-KR" b="1" dirty="0" smtClean="0">
                <a:solidFill>
                  <a:srgbClr val="C00000"/>
                </a:solidFill>
              </a:rPr>
              <a:t>)</a:t>
            </a:r>
            <a:r>
              <a:rPr lang="ko-KR" altLang="en-US" b="1" dirty="0" smtClean="0">
                <a:solidFill>
                  <a:srgbClr val="C00000"/>
                </a:solidFill>
              </a:rPr>
              <a:t> </a:t>
            </a:r>
          </a:p>
          <a:p>
            <a:pPr>
              <a:lnSpc>
                <a:spcPct val="150000"/>
              </a:lnSpc>
            </a:pPr>
            <a:r>
              <a:rPr lang="ko-KR" altLang="en-US" dirty="0" smtClean="0"/>
              <a:t>        </a:t>
            </a:r>
            <a:r>
              <a:rPr lang="en-US" altLang="ko-KR" dirty="0" smtClean="0"/>
              <a:t>Database</a:t>
            </a:r>
            <a:r>
              <a:rPr lang="ko-KR" altLang="en-US" dirty="0" smtClean="0"/>
              <a:t>의 구조가 변경되어도 프로그램은 영향을 받지 않는다</a:t>
            </a:r>
            <a:r>
              <a:rPr lang="en-US" altLang="ko-KR" dirty="0" smtClean="0"/>
              <a:t>.</a:t>
            </a:r>
            <a:r>
              <a:rPr lang="ko-KR" altLang="en-US" dirty="0" smtClean="0"/>
              <a:t> </a:t>
            </a:r>
            <a:endParaRPr lang="ko-KR" altLang="en-US" dirty="0"/>
          </a:p>
        </p:txBody>
      </p:sp>
    </p:spTree>
    <p:extLst>
      <p:ext uri="{BB962C8B-B14F-4D97-AF65-F5344CB8AC3E}">
        <p14:creationId xmlns:p14="http://schemas.microsoft.com/office/powerpoint/2010/main" val="10447334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grpSp>
        <p:nvGrpSpPr>
          <p:cNvPr id="11" name="그룹 10"/>
          <p:cNvGrpSpPr/>
          <p:nvPr/>
        </p:nvGrpSpPr>
        <p:grpSpPr>
          <a:xfrm>
            <a:off x="755576" y="836712"/>
            <a:ext cx="7920880" cy="4896544"/>
            <a:chOff x="755576" y="836712"/>
            <a:chExt cx="8136904" cy="4896544"/>
          </a:xfrm>
        </p:grpSpPr>
        <p:sp>
          <p:nvSpPr>
            <p:cNvPr id="10" name="직사각형 9"/>
            <p:cNvSpPr/>
            <p:nvPr/>
          </p:nvSpPr>
          <p:spPr>
            <a:xfrm>
              <a:off x="755576" y="836712"/>
              <a:ext cx="8136904" cy="1338828"/>
            </a:xfrm>
            <a:prstGeom prst="rect">
              <a:avLst/>
            </a:prstGeom>
          </p:spPr>
          <p:txBody>
            <a:bodyPr wrap="square">
              <a:spAutoFit/>
            </a:bodyPr>
            <a:lstStyle/>
            <a:p>
              <a:r>
                <a:rPr lang="en-US" altLang="ko-KR" dirty="0" smtClean="0">
                  <a:solidFill>
                    <a:srgbClr val="00B050"/>
                  </a:solidFill>
                  <a:latin typeface="휴먼엑스포" pitchFamily="18" charset="-127"/>
                  <a:ea typeface="휴먼엑스포" pitchFamily="18" charset="-127"/>
                </a:rPr>
                <a:t>(3) DBMS(Data Base Management System) </a:t>
              </a:r>
            </a:p>
            <a:p>
              <a:pPr>
                <a:lnSpc>
                  <a:spcPct val="150000"/>
                </a:lnSpc>
              </a:pPr>
              <a:r>
                <a:rPr lang="en-US" altLang="ko-KR" dirty="0" smtClean="0"/>
                <a:t>        database</a:t>
              </a:r>
              <a:r>
                <a:rPr lang="ko-KR" altLang="en-US" dirty="0" smtClean="0"/>
                <a:t>를 생성</a:t>
              </a:r>
              <a:r>
                <a:rPr lang="en-US" altLang="ko-KR" dirty="0" smtClean="0"/>
                <a:t>, </a:t>
              </a:r>
              <a:r>
                <a:rPr lang="ko-KR" altLang="en-US" dirty="0" smtClean="0"/>
                <a:t>검색</a:t>
              </a:r>
              <a:r>
                <a:rPr lang="en-US" altLang="ko-KR" dirty="0" smtClean="0"/>
                <a:t>, </a:t>
              </a:r>
              <a:r>
                <a:rPr lang="ko-KR" altLang="en-US" dirty="0" smtClean="0"/>
                <a:t>수정</a:t>
              </a:r>
              <a:r>
                <a:rPr lang="en-US" altLang="ko-KR" dirty="0" smtClean="0"/>
                <a:t>, </a:t>
              </a:r>
              <a:r>
                <a:rPr lang="ko-KR" altLang="en-US" dirty="0" smtClean="0"/>
                <a:t>수록</a:t>
              </a:r>
              <a:r>
                <a:rPr lang="en-US" altLang="ko-KR" dirty="0" smtClean="0"/>
                <a:t>, </a:t>
              </a:r>
              <a:r>
                <a:rPr lang="ko-KR" altLang="en-US" dirty="0" smtClean="0"/>
                <a:t>보안유지 등을 수행하는 </a:t>
              </a:r>
              <a:r>
                <a:rPr lang="en-US" altLang="ko-KR" dirty="0" smtClean="0"/>
                <a:t>software </a:t>
              </a:r>
            </a:p>
            <a:p>
              <a:pPr>
                <a:lnSpc>
                  <a:spcPct val="200000"/>
                </a:lnSpc>
              </a:pPr>
              <a:r>
                <a:rPr lang="en-US" altLang="ko-KR" dirty="0" smtClean="0"/>
                <a:t>    [</a:t>
              </a:r>
              <a:r>
                <a:rPr lang="ko-KR" altLang="en-US" dirty="0" smtClean="0"/>
                <a:t>예</a:t>
              </a:r>
              <a:r>
                <a:rPr lang="en-US" altLang="ko-KR" dirty="0" smtClean="0"/>
                <a:t>] Oracle, INGRES, Informix, </a:t>
              </a:r>
              <a:r>
                <a:rPr lang="en-US" altLang="ko-KR" dirty="0" err="1" smtClean="0"/>
                <a:t>Cybase</a:t>
              </a:r>
              <a:r>
                <a:rPr lang="en-US" altLang="ko-KR" dirty="0" smtClean="0"/>
                <a:t> </a:t>
              </a:r>
              <a:r>
                <a:rPr lang="ko-KR" altLang="en-US" dirty="0" smtClean="0"/>
                <a:t>등 </a:t>
              </a:r>
              <a:endParaRPr lang="ko-KR" altLang="en-US" dirty="0"/>
            </a:p>
          </p:txBody>
        </p:sp>
        <p:pic>
          <p:nvPicPr>
            <p:cNvPr id="9218" name="Picture 2" descr="C:\DOCUME~1\KMLee\LOCALS~1\Temp\UNI00000de80e58.gif"/>
            <p:cNvPicPr>
              <a:picLocks noChangeAspect="1" noChangeArrowheads="1"/>
            </p:cNvPicPr>
            <p:nvPr/>
          </p:nvPicPr>
          <p:blipFill>
            <a:blip r:embed="rId3" cstate="print"/>
            <a:srcRect/>
            <a:stretch>
              <a:fillRect/>
            </a:stretch>
          </p:blipFill>
          <p:spPr bwMode="auto">
            <a:xfrm>
              <a:off x="1691680" y="2276872"/>
              <a:ext cx="5626164" cy="3456384"/>
            </a:xfrm>
            <a:prstGeom prst="rect">
              <a:avLst/>
            </a:prstGeom>
            <a:noFill/>
          </p:spPr>
        </p:pic>
      </p:grpSp>
    </p:spTree>
    <p:extLst>
      <p:ext uri="{BB962C8B-B14F-4D97-AF65-F5344CB8AC3E}">
        <p14:creationId xmlns:p14="http://schemas.microsoft.com/office/powerpoint/2010/main" val="596917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91872"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noChangeArrowheads="1"/>
          </p:cNvPicPr>
          <p:nvPr/>
        </p:nvPicPr>
        <p:blipFill>
          <a:blip r:embed="rId3" cstate="print"/>
          <a:srcRect/>
          <a:stretch>
            <a:fillRect/>
          </a:stretch>
        </p:blipFill>
        <p:spPr bwMode="auto">
          <a:xfrm>
            <a:off x="107504" y="116632"/>
            <a:ext cx="1079500" cy="288925"/>
          </a:xfrm>
          <a:prstGeom prst="rect">
            <a:avLst/>
          </a:prstGeom>
          <a:noFill/>
          <a:ln w="9525">
            <a:noFill/>
            <a:miter lim="800000"/>
            <a:headEnd/>
            <a:tailEnd/>
          </a:ln>
        </p:spPr>
      </p:pic>
      <p:grpSp>
        <p:nvGrpSpPr>
          <p:cNvPr id="12" name="그룹 11"/>
          <p:cNvGrpSpPr/>
          <p:nvPr/>
        </p:nvGrpSpPr>
        <p:grpSpPr>
          <a:xfrm>
            <a:off x="467544" y="836712"/>
            <a:ext cx="8352928" cy="5524103"/>
            <a:chOff x="467544" y="836712"/>
            <a:chExt cx="8352928" cy="5524103"/>
          </a:xfrm>
        </p:grpSpPr>
        <p:sp>
          <p:nvSpPr>
            <p:cNvPr id="11" name="직사각형 10"/>
            <p:cNvSpPr/>
            <p:nvPr/>
          </p:nvSpPr>
          <p:spPr>
            <a:xfrm>
              <a:off x="467544" y="836712"/>
              <a:ext cx="8352928" cy="923330"/>
            </a:xfrm>
            <a:prstGeom prst="rect">
              <a:avLst/>
            </a:prstGeom>
          </p:spPr>
          <p:txBody>
            <a:bodyPr wrap="square">
              <a:spAutoFit/>
            </a:bodyPr>
            <a:lstStyle/>
            <a:p>
              <a:r>
                <a:rPr lang="ko-KR" altLang="en-US" dirty="0"/>
                <a:t>    </a:t>
              </a:r>
              <a:r>
                <a:rPr lang="ko-KR" altLang="en-US" dirty="0">
                  <a:solidFill>
                    <a:srgbClr val="7030A0"/>
                  </a:solidFill>
                  <a:latin typeface="휴먼엑스포" pitchFamily="18" charset="-127"/>
                  <a:ea typeface="휴먼엑스포" pitchFamily="18" charset="-127"/>
                </a:rPr>
                <a:t>▶ </a:t>
              </a:r>
              <a:r>
                <a:rPr lang="en-US" altLang="ko-KR" dirty="0">
                  <a:solidFill>
                    <a:srgbClr val="7030A0"/>
                  </a:solidFill>
                  <a:latin typeface="휴먼엑스포" pitchFamily="18" charset="-127"/>
                  <a:ea typeface="휴먼엑스포" pitchFamily="18" charset="-127"/>
                </a:rPr>
                <a:t>1960</a:t>
              </a:r>
              <a:r>
                <a:rPr lang="ko-KR" altLang="en-US" dirty="0">
                  <a:solidFill>
                    <a:srgbClr val="7030A0"/>
                  </a:solidFill>
                  <a:latin typeface="휴먼엑스포" pitchFamily="18" charset="-127"/>
                  <a:ea typeface="휴먼엑스포" pitchFamily="18" charset="-127"/>
                </a:rPr>
                <a:t>년대 </a:t>
              </a:r>
            </a:p>
            <a:p>
              <a:r>
                <a:rPr lang="ko-KR" altLang="en-US" dirty="0"/>
                <a:t>      </a:t>
              </a:r>
              <a:r>
                <a:rPr lang="en-US" altLang="ko-KR" dirty="0"/>
                <a:t>" </a:t>
              </a:r>
              <a:r>
                <a:rPr lang="en-US" altLang="ko-KR" b="1" dirty="0">
                  <a:solidFill>
                    <a:srgbClr val="C00000"/>
                  </a:solidFill>
                </a:rPr>
                <a:t>Tower of Babel </a:t>
              </a:r>
              <a:r>
                <a:rPr lang="en-US" altLang="ko-KR" dirty="0"/>
                <a:t>"  by </a:t>
              </a:r>
              <a:r>
                <a:rPr lang="en-US" altLang="ko-KR" dirty="0" err="1"/>
                <a:t>Sammet's</a:t>
              </a:r>
              <a:r>
                <a:rPr lang="en-US" altLang="ko-KR" dirty="0"/>
                <a:t> book </a:t>
              </a:r>
            </a:p>
            <a:p>
              <a:r>
                <a:rPr lang="en-US" altLang="ko-KR" dirty="0"/>
                <a:t>            </a:t>
              </a:r>
              <a:r>
                <a:rPr lang="en-US" altLang="ko-KR" dirty="0" smtClean="0"/>
                <a:t>10</a:t>
              </a:r>
              <a:r>
                <a:rPr lang="ko-KR" altLang="en-US" dirty="0" smtClean="0"/>
                <a:t>년 간 </a:t>
              </a:r>
              <a:r>
                <a:rPr lang="en-US" altLang="ko-KR" dirty="0"/>
                <a:t>200</a:t>
              </a:r>
              <a:r>
                <a:rPr lang="ko-KR" altLang="en-US" dirty="0"/>
                <a:t>개 이상의 언어 개발 → </a:t>
              </a:r>
              <a:r>
                <a:rPr lang="en-US" altLang="ko-KR" dirty="0"/>
                <a:t>13</a:t>
              </a:r>
              <a:r>
                <a:rPr lang="ko-KR" altLang="en-US" dirty="0"/>
                <a:t>개 정도만이 </a:t>
              </a:r>
              <a:r>
                <a:rPr lang="en-US" altLang="ko-KR" dirty="0"/>
                <a:t>significant. </a:t>
              </a:r>
            </a:p>
          </p:txBody>
        </p:sp>
        <p:graphicFrame>
          <p:nvGraphicFramePr>
            <p:cNvPr id="16386" name="Object 2"/>
            <p:cNvGraphicFramePr>
              <a:graphicFrameLocks noChangeAspect="1"/>
            </p:cNvGraphicFramePr>
            <p:nvPr/>
          </p:nvGraphicFramePr>
          <p:xfrm>
            <a:off x="1475656" y="1988840"/>
            <a:ext cx="4681537" cy="4371975"/>
          </p:xfrm>
          <a:graphic>
            <a:graphicData uri="http://schemas.openxmlformats.org/presentationml/2006/ole">
              <mc:AlternateContent xmlns:mc="http://schemas.openxmlformats.org/markup-compatibility/2006">
                <mc:Choice xmlns:v="urn:schemas-microsoft-com:vml" Requires="v">
                  <p:oleObj spid="_x0000_s16406" name="그림" r:id="rId4" imgW="5818121" imgH="5435454" progId="StaticMetafile">
                    <p:embed/>
                  </p:oleObj>
                </mc:Choice>
                <mc:Fallback>
                  <p:oleObj name="그림" r:id="rId4" imgW="5818121" imgH="5435454" progId="StaticMetafile">
                    <p:embed/>
                    <p:pic>
                      <p:nvPicPr>
                        <p:cNvPr id="0"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1988840"/>
                          <a:ext cx="4681537" cy="437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539552" y="836712"/>
            <a:ext cx="8424936" cy="3554819"/>
          </a:xfrm>
          <a:prstGeom prst="rect">
            <a:avLst/>
          </a:prstGeom>
        </p:spPr>
        <p:txBody>
          <a:bodyPr wrap="square">
            <a:spAutoFit/>
          </a:bodyPr>
          <a:lstStyle/>
          <a:p>
            <a:r>
              <a:rPr lang="en-US" altLang="ko-KR" dirty="0" smtClean="0">
                <a:solidFill>
                  <a:srgbClr val="00B050"/>
                </a:solidFill>
                <a:latin typeface="휴먼엑스포" pitchFamily="18" charset="-127"/>
                <a:ea typeface="휴먼엑스포" pitchFamily="18" charset="-127"/>
              </a:rPr>
              <a:t>(4) Database language</a:t>
            </a:r>
            <a:r>
              <a:rPr lang="ko-KR" altLang="en-US" dirty="0" smtClean="0">
                <a:solidFill>
                  <a:srgbClr val="00B050"/>
                </a:solidFill>
                <a:latin typeface="휴먼엑스포" pitchFamily="18" charset="-127"/>
                <a:ea typeface="휴먼엑스포" pitchFamily="18" charset="-127"/>
              </a:rPr>
              <a:t> </a:t>
            </a:r>
            <a:endParaRPr lang="en-US" altLang="ko-KR" dirty="0" smtClean="0">
              <a:solidFill>
                <a:srgbClr val="00B050"/>
              </a:solidFill>
              <a:latin typeface="휴먼엑스포" pitchFamily="18" charset="-127"/>
              <a:ea typeface="휴먼엑스포" pitchFamily="18" charset="-127"/>
            </a:endParaRPr>
          </a:p>
          <a:p>
            <a:endParaRPr lang="ko-KR" altLang="en-US" dirty="0" smtClean="0">
              <a:solidFill>
                <a:srgbClr val="00B050"/>
              </a:solidFill>
              <a:latin typeface="휴먼엑스포" pitchFamily="18" charset="-127"/>
              <a:ea typeface="휴먼엑스포" pitchFamily="18" charset="-127"/>
            </a:endParaRPr>
          </a:p>
          <a:p>
            <a:pPr>
              <a:lnSpc>
                <a:spcPct val="150000"/>
              </a:lnSpc>
            </a:pPr>
            <a:r>
              <a:rPr lang="ko-KR" altLang="en-US" dirty="0" smtClean="0"/>
              <a:t>    </a:t>
            </a:r>
            <a:r>
              <a:rPr lang="ko-KR" altLang="en-US" b="1" dirty="0" smtClean="0">
                <a:solidFill>
                  <a:srgbClr val="C00000"/>
                </a:solidFill>
              </a:rPr>
              <a:t>▶ </a:t>
            </a:r>
            <a:r>
              <a:rPr lang="en-US" altLang="ko-KR" b="1" dirty="0" smtClean="0">
                <a:solidFill>
                  <a:srgbClr val="C00000"/>
                </a:solidFill>
              </a:rPr>
              <a:t>DDL(Data Definition Language)</a:t>
            </a:r>
            <a:r>
              <a:rPr lang="ko-KR" altLang="en-US" b="1" dirty="0" smtClean="0">
                <a:solidFill>
                  <a:srgbClr val="C00000"/>
                </a:solidFill>
              </a:rPr>
              <a:t> </a:t>
            </a:r>
          </a:p>
          <a:p>
            <a:pPr>
              <a:lnSpc>
                <a:spcPct val="150000"/>
              </a:lnSpc>
            </a:pPr>
            <a:r>
              <a:rPr lang="ko-KR" altLang="en-US" dirty="0" smtClean="0"/>
              <a:t>        </a:t>
            </a:r>
            <a:r>
              <a:rPr lang="en-US" altLang="ko-KR" dirty="0" smtClean="0"/>
              <a:t>Database</a:t>
            </a:r>
            <a:r>
              <a:rPr lang="ko-KR" altLang="en-US" dirty="0" smtClean="0"/>
              <a:t>의 </a:t>
            </a:r>
            <a:r>
              <a:rPr lang="en-US" altLang="ko-KR" dirty="0" smtClean="0"/>
              <a:t>data item, entity, relationship</a:t>
            </a:r>
            <a:r>
              <a:rPr lang="ko-KR" altLang="en-US" dirty="0" smtClean="0"/>
              <a:t>을 정의하는 언어로 </a:t>
            </a:r>
            <a:r>
              <a:rPr lang="en-US" altLang="ko-KR" dirty="0" smtClean="0"/>
              <a:t>database</a:t>
            </a:r>
            <a:r>
              <a:rPr lang="ko-KR" altLang="en-US" dirty="0" smtClean="0"/>
              <a:t>를</a:t>
            </a:r>
            <a:endParaRPr lang="en-US" altLang="ko-KR" dirty="0" smtClean="0"/>
          </a:p>
          <a:p>
            <a:pPr>
              <a:lnSpc>
                <a:spcPct val="150000"/>
              </a:lnSpc>
            </a:pPr>
            <a:r>
              <a:rPr lang="en-US" altLang="ko-KR" dirty="0" smtClean="0"/>
              <a:t>       </a:t>
            </a:r>
            <a:r>
              <a:rPr lang="ko-KR" altLang="en-US" dirty="0" smtClean="0"/>
              <a:t> 생성해 준다</a:t>
            </a:r>
            <a:r>
              <a:rPr lang="en-US" altLang="ko-KR" dirty="0" smtClean="0"/>
              <a:t>.</a:t>
            </a:r>
            <a:r>
              <a:rPr lang="ko-KR" altLang="en-US" dirty="0" smtClean="0"/>
              <a:t> </a:t>
            </a:r>
            <a:endParaRPr lang="en-US" altLang="ko-KR" dirty="0" smtClean="0"/>
          </a:p>
          <a:p>
            <a:pPr>
              <a:lnSpc>
                <a:spcPct val="150000"/>
              </a:lnSpc>
            </a:pPr>
            <a:endParaRPr lang="ko-KR" altLang="en-US" dirty="0" smtClean="0"/>
          </a:p>
          <a:p>
            <a:pPr>
              <a:lnSpc>
                <a:spcPct val="150000"/>
              </a:lnSpc>
            </a:pPr>
            <a:r>
              <a:rPr lang="ko-KR" altLang="en-US" dirty="0" smtClean="0"/>
              <a:t>    </a:t>
            </a:r>
            <a:r>
              <a:rPr lang="ko-KR" altLang="en-US" b="1" dirty="0" smtClean="0">
                <a:solidFill>
                  <a:srgbClr val="C00000"/>
                </a:solidFill>
              </a:rPr>
              <a:t>▶ </a:t>
            </a:r>
            <a:r>
              <a:rPr lang="en-US" altLang="ko-KR" b="1" dirty="0" smtClean="0">
                <a:solidFill>
                  <a:srgbClr val="C00000"/>
                </a:solidFill>
              </a:rPr>
              <a:t>DML(Data Manipulation Language)</a:t>
            </a:r>
            <a:r>
              <a:rPr lang="ko-KR" altLang="en-US" b="1" dirty="0" smtClean="0">
                <a:solidFill>
                  <a:srgbClr val="C00000"/>
                </a:solidFill>
              </a:rPr>
              <a:t> </a:t>
            </a:r>
          </a:p>
          <a:p>
            <a:pPr>
              <a:lnSpc>
                <a:spcPct val="150000"/>
              </a:lnSpc>
            </a:pPr>
            <a:r>
              <a:rPr lang="ko-KR" altLang="en-US" dirty="0" smtClean="0"/>
              <a:t>        </a:t>
            </a:r>
            <a:r>
              <a:rPr lang="en-US" altLang="ko-KR" dirty="0" smtClean="0"/>
              <a:t>Database</a:t>
            </a:r>
            <a:r>
              <a:rPr lang="ko-KR" altLang="en-US" dirty="0" smtClean="0"/>
              <a:t>를 </a:t>
            </a:r>
            <a:r>
              <a:rPr lang="en-US" altLang="ko-KR" dirty="0" smtClean="0"/>
              <a:t>access</a:t>
            </a:r>
            <a:r>
              <a:rPr lang="ko-KR" altLang="en-US" dirty="0" smtClean="0"/>
              <a:t>하기 위한 언어로 응용 프로그램에 기술하여 </a:t>
            </a:r>
            <a:r>
              <a:rPr lang="en-US" altLang="ko-KR" dirty="0" smtClean="0"/>
              <a:t>DBMS</a:t>
            </a:r>
            <a:r>
              <a:rPr lang="ko-KR" altLang="en-US" dirty="0" smtClean="0"/>
              <a:t>에</a:t>
            </a:r>
            <a:endParaRPr lang="en-US" altLang="ko-KR" dirty="0" smtClean="0"/>
          </a:p>
          <a:p>
            <a:pPr>
              <a:lnSpc>
                <a:spcPct val="150000"/>
              </a:lnSpc>
            </a:pPr>
            <a:r>
              <a:rPr lang="en-US" altLang="ko-KR" dirty="0" smtClean="0"/>
              <a:t>       </a:t>
            </a:r>
            <a:r>
              <a:rPr lang="ko-KR" altLang="en-US" dirty="0" smtClean="0"/>
              <a:t> 전달되어 데이터의 검색</a:t>
            </a:r>
            <a:r>
              <a:rPr lang="en-US" altLang="ko-KR" dirty="0" smtClean="0"/>
              <a:t>, </a:t>
            </a:r>
            <a:r>
              <a:rPr lang="ko-KR" altLang="en-US" dirty="0" smtClean="0"/>
              <a:t>갱신</a:t>
            </a:r>
            <a:r>
              <a:rPr lang="en-US" altLang="ko-KR" dirty="0" smtClean="0"/>
              <a:t>, </a:t>
            </a:r>
            <a:r>
              <a:rPr lang="ko-KR" altLang="en-US" dirty="0" smtClean="0"/>
              <a:t>삽입</a:t>
            </a:r>
            <a:r>
              <a:rPr lang="en-US" altLang="ko-KR" dirty="0" smtClean="0"/>
              <a:t>, </a:t>
            </a:r>
            <a:r>
              <a:rPr lang="ko-KR" altLang="en-US" dirty="0" smtClean="0"/>
              <a:t>삭제 등을 처리한다</a:t>
            </a:r>
            <a:r>
              <a:rPr lang="en-US" altLang="ko-KR" dirty="0" smtClean="0"/>
              <a:t>.</a:t>
            </a:r>
            <a:r>
              <a:rPr lang="ko-KR" altLang="en-US" dirty="0" smtClean="0"/>
              <a:t> </a:t>
            </a:r>
            <a:endParaRPr lang="ko-KR" altLang="en-US" dirty="0"/>
          </a:p>
        </p:txBody>
      </p:sp>
    </p:spTree>
    <p:extLst>
      <p:ext uri="{BB962C8B-B14F-4D97-AF65-F5344CB8AC3E}">
        <p14:creationId xmlns:p14="http://schemas.microsoft.com/office/powerpoint/2010/main" val="7846553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grpSp>
        <p:nvGrpSpPr>
          <p:cNvPr id="14" name="그룹 13"/>
          <p:cNvGrpSpPr/>
          <p:nvPr/>
        </p:nvGrpSpPr>
        <p:grpSpPr>
          <a:xfrm>
            <a:off x="323528" y="692696"/>
            <a:ext cx="8064896" cy="5410887"/>
            <a:chOff x="323528" y="692696"/>
            <a:chExt cx="8064896" cy="5410887"/>
          </a:xfrm>
        </p:grpSpPr>
        <p:sp>
          <p:nvSpPr>
            <p:cNvPr id="10" name="직사각형 9"/>
            <p:cNvSpPr/>
            <p:nvPr/>
          </p:nvSpPr>
          <p:spPr>
            <a:xfrm>
              <a:off x="323528" y="692696"/>
              <a:ext cx="8064896" cy="923330"/>
            </a:xfrm>
            <a:prstGeom prst="rect">
              <a:avLst/>
            </a:prstGeom>
          </p:spPr>
          <p:txBody>
            <a:bodyPr wrap="square">
              <a:spAutoFit/>
            </a:bodyPr>
            <a:lstStyle/>
            <a:p>
              <a:r>
                <a:rPr lang="en-US" altLang="ko-KR" dirty="0" smtClean="0">
                  <a:solidFill>
                    <a:srgbClr val="00B050"/>
                  </a:solidFill>
                  <a:latin typeface="휴먼엑스포" pitchFamily="18" charset="-127"/>
                  <a:ea typeface="휴먼엑스포" pitchFamily="18" charset="-127"/>
                </a:rPr>
                <a:t>(5) Data Model(</a:t>
              </a:r>
              <a:r>
                <a:rPr lang="ko-KR" altLang="en-US" dirty="0" smtClean="0">
                  <a:solidFill>
                    <a:srgbClr val="00B050"/>
                  </a:solidFill>
                  <a:latin typeface="휴먼엑스포" pitchFamily="18" charset="-127"/>
                  <a:ea typeface="휴먼엑스포" pitchFamily="18" charset="-127"/>
                </a:rPr>
                <a:t>데이터베이스의 유형</a:t>
              </a:r>
              <a:r>
                <a:rPr lang="en-US" altLang="ko-KR" dirty="0" smtClean="0">
                  <a:solidFill>
                    <a:srgbClr val="00B050"/>
                  </a:solidFill>
                  <a:latin typeface="휴먼엑스포" pitchFamily="18" charset="-127"/>
                  <a:ea typeface="휴먼엑스포" pitchFamily="18" charset="-127"/>
                </a:rPr>
                <a:t>)</a:t>
              </a:r>
              <a:r>
                <a:rPr lang="ko-KR" altLang="en-US" dirty="0" smtClean="0">
                  <a:solidFill>
                    <a:srgbClr val="00B050"/>
                  </a:solidFill>
                  <a:latin typeface="휴먼엑스포" pitchFamily="18" charset="-127"/>
                  <a:ea typeface="휴먼엑스포" pitchFamily="18" charset="-127"/>
                </a:rPr>
                <a:t> </a:t>
              </a:r>
            </a:p>
            <a:p>
              <a:endParaRPr lang="ko-KR" altLang="en-US" dirty="0" smtClean="0"/>
            </a:p>
            <a:p>
              <a:r>
                <a:rPr lang="ko-KR" altLang="en-US" dirty="0" smtClean="0"/>
                <a:t>      </a:t>
              </a:r>
              <a:r>
                <a:rPr lang="en-US" altLang="ko-KR" b="1" dirty="0" smtClean="0">
                  <a:solidFill>
                    <a:srgbClr val="C00000"/>
                  </a:solidFill>
                </a:rPr>
                <a:t>1) </a:t>
              </a:r>
              <a:r>
                <a:rPr lang="ko-KR" altLang="en-US" b="1" dirty="0" smtClean="0">
                  <a:solidFill>
                    <a:srgbClr val="C00000"/>
                  </a:solidFill>
                </a:rPr>
                <a:t>계층모형</a:t>
              </a:r>
              <a:r>
                <a:rPr lang="en-US" altLang="ko-KR" dirty="0" smtClean="0"/>
                <a:t>(hierarchical data model) : tree </a:t>
              </a:r>
              <a:r>
                <a:rPr lang="ko-KR" altLang="en-US" dirty="0" smtClean="0"/>
                <a:t>형태로 </a:t>
              </a:r>
              <a:r>
                <a:rPr lang="en-US" altLang="ko-KR" dirty="0" smtClean="0"/>
                <a:t>database </a:t>
              </a:r>
              <a:r>
                <a:rPr lang="ko-KR" altLang="en-US" dirty="0" smtClean="0"/>
                <a:t>구축 </a:t>
              </a:r>
              <a:endParaRPr lang="ko-KR" altLang="en-US" dirty="0"/>
            </a:p>
          </p:txBody>
        </p:sp>
        <p:pic>
          <p:nvPicPr>
            <p:cNvPr id="7170" name="Picture 2" descr="C:\DOCUME~1\KMLee\LOCALS~1\Temp\UNI00000de80e60.gif"/>
            <p:cNvPicPr>
              <a:picLocks noChangeAspect="1" noChangeArrowheads="1"/>
            </p:cNvPicPr>
            <p:nvPr/>
          </p:nvPicPr>
          <p:blipFill>
            <a:blip r:embed="rId3" cstate="print"/>
            <a:srcRect/>
            <a:stretch>
              <a:fillRect/>
            </a:stretch>
          </p:blipFill>
          <p:spPr bwMode="auto">
            <a:xfrm>
              <a:off x="827584" y="1916832"/>
              <a:ext cx="4248150" cy="1924051"/>
            </a:xfrm>
            <a:prstGeom prst="rect">
              <a:avLst/>
            </a:prstGeom>
            <a:noFill/>
          </p:spPr>
        </p:pic>
        <p:pic>
          <p:nvPicPr>
            <p:cNvPr id="7172" name="Picture 4" descr="C:\DOCUME~1\KMLee\LOCALS~1\Temp\UNI00000de80e68.gif"/>
            <p:cNvPicPr>
              <a:picLocks noChangeAspect="1" noChangeArrowheads="1"/>
            </p:cNvPicPr>
            <p:nvPr/>
          </p:nvPicPr>
          <p:blipFill>
            <a:blip r:embed="rId4" cstate="print"/>
            <a:srcRect/>
            <a:stretch>
              <a:fillRect/>
            </a:stretch>
          </p:blipFill>
          <p:spPr bwMode="auto">
            <a:xfrm>
              <a:off x="3923929" y="4077072"/>
              <a:ext cx="4392488" cy="2026511"/>
            </a:xfrm>
            <a:prstGeom prst="rect">
              <a:avLst/>
            </a:prstGeom>
            <a:noFill/>
          </p:spPr>
        </p:pic>
        <p:sp>
          <p:nvSpPr>
            <p:cNvPr id="13" name="직사각형 12"/>
            <p:cNvSpPr/>
            <p:nvPr/>
          </p:nvSpPr>
          <p:spPr>
            <a:xfrm>
              <a:off x="3203848" y="4005064"/>
              <a:ext cx="567784" cy="369332"/>
            </a:xfrm>
            <a:prstGeom prst="rect">
              <a:avLst/>
            </a:prstGeom>
          </p:spPr>
          <p:txBody>
            <a:bodyPr wrap="none">
              <a:spAutoFit/>
            </a:bodyPr>
            <a:lstStyle/>
            <a:p>
              <a:r>
                <a:rPr lang="ko-KR" altLang="en-US" dirty="0" smtClean="0"/>
                <a:t>예</a:t>
              </a:r>
              <a:r>
                <a:rPr lang="en-US" altLang="ko-KR" dirty="0" smtClean="0"/>
                <a:t>)</a:t>
              </a:r>
              <a:r>
                <a:rPr lang="ko-KR" altLang="en-US" dirty="0" smtClean="0"/>
                <a:t> </a:t>
              </a:r>
              <a:endParaRPr lang="ko-KR" altLang="en-US" dirty="0"/>
            </a:p>
          </p:txBody>
        </p:sp>
      </p:grpSp>
    </p:spTree>
    <p:extLst>
      <p:ext uri="{BB962C8B-B14F-4D97-AF65-F5344CB8AC3E}">
        <p14:creationId xmlns:p14="http://schemas.microsoft.com/office/powerpoint/2010/main" val="2512172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grpSp>
        <p:nvGrpSpPr>
          <p:cNvPr id="13" name="그룹 12"/>
          <p:cNvGrpSpPr/>
          <p:nvPr/>
        </p:nvGrpSpPr>
        <p:grpSpPr>
          <a:xfrm>
            <a:off x="611560" y="764704"/>
            <a:ext cx="8208912" cy="5275711"/>
            <a:chOff x="611560" y="764704"/>
            <a:chExt cx="8208912" cy="5275711"/>
          </a:xfrm>
        </p:grpSpPr>
        <p:sp>
          <p:nvSpPr>
            <p:cNvPr id="10" name="직사각형 9"/>
            <p:cNvSpPr/>
            <p:nvPr/>
          </p:nvSpPr>
          <p:spPr>
            <a:xfrm>
              <a:off x="611560" y="764704"/>
              <a:ext cx="8208912" cy="1061829"/>
            </a:xfrm>
            <a:prstGeom prst="rect">
              <a:avLst/>
            </a:prstGeom>
          </p:spPr>
          <p:txBody>
            <a:bodyPr wrap="square">
              <a:spAutoFit/>
            </a:bodyPr>
            <a:lstStyle/>
            <a:p>
              <a:r>
                <a:rPr lang="en-US" altLang="ko-KR" b="1" dirty="0" smtClean="0">
                  <a:solidFill>
                    <a:srgbClr val="C00000"/>
                  </a:solidFill>
                </a:rPr>
                <a:t>2) </a:t>
              </a:r>
              <a:r>
                <a:rPr lang="ko-KR" altLang="en-US" b="1" dirty="0" err="1" smtClean="0">
                  <a:solidFill>
                    <a:srgbClr val="C00000"/>
                  </a:solidFill>
                </a:rPr>
                <a:t>망모형</a:t>
              </a:r>
              <a:r>
                <a:rPr lang="en-US" altLang="ko-KR" dirty="0" smtClean="0"/>
                <a:t>(Network data model) : Graph </a:t>
              </a:r>
              <a:r>
                <a:rPr lang="ko-KR" altLang="en-US" dirty="0" smtClean="0"/>
                <a:t>형태로 </a:t>
              </a:r>
              <a:r>
                <a:rPr lang="en-US" altLang="ko-KR" dirty="0" smtClean="0"/>
                <a:t>database </a:t>
              </a:r>
              <a:r>
                <a:rPr lang="ko-KR" altLang="en-US" dirty="0" smtClean="0"/>
                <a:t>구축 </a:t>
              </a:r>
            </a:p>
            <a:p>
              <a:pPr>
                <a:lnSpc>
                  <a:spcPct val="150000"/>
                </a:lnSpc>
              </a:pPr>
              <a:r>
                <a:rPr lang="ko-KR" altLang="en-US" dirty="0" smtClean="0"/>
                <a:t>      </a:t>
              </a:r>
              <a:r>
                <a:rPr lang="en-US" altLang="ko-KR" dirty="0" smtClean="0"/>
                <a:t>- </a:t>
              </a:r>
              <a:r>
                <a:rPr lang="ko-KR" altLang="en-US" dirty="0" smtClean="0"/>
                <a:t>각 </a:t>
              </a:r>
              <a:r>
                <a:rPr lang="en-US" altLang="ko-KR" dirty="0" smtClean="0"/>
                <a:t>node : record type </a:t>
              </a:r>
            </a:p>
            <a:p>
              <a:r>
                <a:rPr lang="en-US" altLang="ko-KR" dirty="0" smtClean="0"/>
                <a:t>      - arc : link(record type </a:t>
              </a:r>
              <a:r>
                <a:rPr lang="ko-KR" altLang="en-US" dirty="0" smtClean="0"/>
                <a:t>연결 방향</a:t>
              </a:r>
              <a:r>
                <a:rPr lang="en-US" altLang="ko-KR" dirty="0" smtClean="0"/>
                <a:t>) - entity relationship            </a:t>
              </a:r>
              <a:endParaRPr lang="en-US" altLang="ko-KR" dirty="0"/>
            </a:p>
          </p:txBody>
        </p:sp>
        <p:pic>
          <p:nvPicPr>
            <p:cNvPr id="6146" name="Picture 2" descr="C:\DOCUME~1\KMLee\LOCALS~1\Temp\UNI00000de80e72.gif"/>
            <p:cNvPicPr>
              <a:picLocks noChangeAspect="1" noChangeArrowheads="1"/>
            </p:cNvPicPr>
            <p:nvPr/>
          </p:nvPicPr>
          <p:blipFill>
            <a:blip r:embed="rId3" cstate="print"/>
            <a:srcRect/>
            <a:stretch>
              <a:fillRect/>
            </a:stretch>
          </p:blipFill>
          <p:spPr bwMode="auto">
            <a:xfrm>
              <a:off x="899592" y="1916832"/>
              <a:ext cx="3672408" cy="2499167"/>
            </a:xfrm>
            <a:prstGeom prst="rect">
              <a:avLst/>
            </a:prstGeom>
            <a:noFill/>
          </p:spPr>
        </p:pic>
        <p:pic>
          <p:nvPicPr>
            <p:cNvPr id="6148" name="Picture 4" descr="C:\DOCUME~1\KMLee\LOCALS~1\Temp\UNI00000de80e7a.gif"/>
            <p:cNvPicPr>
              <a:picLocks noChangeAspect="1" noChangeArrowheads="1"/>
            </p:cNvPicPr>
            <p:nvPr/>
          </p:nvPicPr>
          <p:blipFill>
            <a:blip r:embed="rId4" cstate="print"/>
            <a:srcRect/>
            <a:stretch>
              <a:fillRect/>
            </a:stretch>
          </p:blipFill>
          <p:spPr bwMode="auto">
            <a:xfrm>
              <a:off x="4427984" y="3717032"/>
              <a:ext cx="4248472" cy="2323383"/>
            </a:xfrm>
            <a:prstGeom prst="rect">
              <a:avLst/>
            </a:prstGeom>
            <a:noFill/>
          </p:spPr>
        </p:pic>
      </p:grpSp>
    </p:spTree>
    <p:extLst>
      <p:ext uri="{BB962C8B-B14F-4D97-AF65-F5344CB8AC3E}">
        <p14:creationId xmlns:p14="http://schemas.microsoft.com/office/powerpoint/2010/main" val="22667241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35841" name="Rectangle 1"/>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굴림" pitchFamily="50" charset="-127"/>
              <a:ea typeface="굴림" pitchFamily="50" charset="-127"/>
            </a:endParaRPr>
          </a:p>
        </p:txBody>
      </p:sp>
      <p:grpSp>
        <p:nvGrpSpPr>
          <p:cNvPr id="14" name="그룹 13"/>
          <p:cNvGrpSpPr/>
          <p:nvPr/>
        </p:nvGrpSpPr>
        <p:grpSpPr>
          <a:xfrm>
            <a:off x="755576" y="908720"/>
            <a:ext cx="6408712" cy="4363792"/>
            <a:chOff x="755576" y="908720"/>
            <a:chExt cx="6408712" cy="4363792"/>
          </a:xfrm>
        </p:grpSpPr>
        <p:sp>
          <p:nvSpPr>
            <p:cNvPr id="13" name="직사각형 12"/>
            <p:cNvSpPr/>
            <p:nvPr/>
          </p:nvSpPr>
          <p:spPr>
            <a:xfrm>
              <a:off x="755576" y="908720"/>
              <a:ext cx="4262834" cy="369332"/>
            </a:xfrm>
            <a:prstGeom prst="rect">
              <a:avLst/>
            </a:prstGeom>
          </p:spPr>
          <p:txBody>
            <a:bodyPr wrap="none">
              <a:spAutoFit/>
            </a:bodyPr>
            <a:lstStyle/>
            <a:p>
              <a:r>
                <a:rPr lang="en-US" altLang="ko-KR" b="1" dirty="0" smtClean="0">
                  <a:solidFill>
                    <a:srgbClr val="C00000"/>
                  </a:solidFill>
                </a:rPr>
                <a:t>3) Relational data model </a:t>
              </a:r>
              <a:r>
                <a:rPr lang="en-US" altLang="ko-KR" dirty="0" smtClean="0"/>
                <a:t>: table </a:t>
              </a:r>
              <a:r>
                <a:rPr lang="ko-KR" altLang="en-US" dirty="0" smtClean="0"/>
                <a:t>형태 </a:t>
              </a:r>
              <a:endParaRPr lang="ko-KR" altLang="en-US" dirty="0"/>
            </a:p>
          </p:txBody>
        </p:sp>
        <p:pic>
          <p:nvPicPr>
            <p:cNvPr id="5121" name="Picture 1"/>
            <p:cNvPicPr>
              <a:picLocks noChangeAspect="1" noChangeArrowheads="1"/>
            </p:cNvPicPr>
            <p:nvPr/>
          </p:nvPicPr>
          <p:blipFill>
            <a:blip r:embed="rId3" cstate="print"/>
            <a:srcRect/>
            <a:stretch>
              <a:fillRect/>
            </a:stretch>
          </p:blipFill>
          <p:spPr bwMode="auto">
            <a:xfrm>
              <a:off x="971600" y="1340768"/>
              <a:ext cx="6192688" cy="3931744"/>
            </a:xfrm>
            <a:prstGeom prst="rect">
              <a:avLst/>
            </a:prstGeom>
            <a:noFill/>
            <a:ln w="9525">
              <a:noFill/>
              <a:miter lim="800000"/>
              <a:headEnd/>
              <a:tailEnd/>
            </a:ln>
          </p:spPr>
        </p:pic>
      </p:grpSp>
    </p:spTree>
    <p:extLst>
      <p:ext uri="{BB962C8B-B14F-4D97-AF65-F5344CB8AC3E}">
        <p14:creationId xmlns:p14="http://schemas.microsoft.com/office/powerpoint/2010/main" val="4972733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3" cstate="print"/>
          <a:srcRect/>
          <a:stretch>
            <a:fillRect/>
          </a:stretch>
        </p:blipFill>
        <p:spPr bwMode="auto">
          <a:xfrm>
            <a:off x="0" y="0"/>
            <a:ext cx="1057275" cy="352425"/>
          </a:xfrm>
          <a:prstGeom prst="rect">
            <a:avLst/>
          </a:prstGeom>
          <a:noFill/>
          <a:ln w="9525">
            <a:noFill/>
            <a:miter lim="800000"/>
            <a:headEnd/>
            <a:tailEnd/>
          </a:ln>
        </p:spPr>
      </p:pic>
      <p:grpSp>
        <p:nvGrpSpPr>
          <p:cNvPr id="11" name="그룹 10"/>
          <p:cNvGrpSpPr/>
          <p:nvPr/>
        </p:nvGrpSpPr>
        <p:grpSpPr>
          <a:xfrm>
            <a:off x="467544" y="836712"/>
            <a:ext cx="7776864" cy="4154984"/>
            <a:chOff x="467544" y="836712"/>
            <a:chExt cx="7776864" cy="4154984"/>
          </a:xfrm>
        </p:grpSpPr>
        <p:sp>
          <p:nvSpPr>
            <p:cNvPr id="12" name="TextBox 11"/>
            <p:cNvSpPr txBox="1"/>
            <p:nvPr/>
          </p:nvSpPr>
          <p:spPr>
            <a:xfrm>
              <a:off x="467544" y="836712"/>
              <a:ext cx="7776864" cy="4154984"/>
            </a:xfrm>
            <a:prstGeom prst="rect">
              <a:avLst/>
            </a:prstGeom>
            <a:noFill/>
          </p:spPr>
          <p:txBody>
            <a:bodyPr wrap="square" rtlCol="0">
              <a:spAutoFit/>
            </a:bodyPr>
            <a:lstStyle/>
            <a:p>
              <a:pPr algn="l"/>
              <a:r>
                <a:rPr lang="ko-KR" altLang="en-US" sz="2400" dirty="0" smtClean="0">
                  <a:solidFill>
                    <a:srgbClr val="0000FF"/>
                  </a:solidFill>
                  <a:latin typeface="휴먼엑스포" pitchFamily="18" charset="-127"/>
                  <a:ea typeface="휴먼엑스포" pitchFamily="18" charset="-127"/>
                </a:rPr>
                <a:t>제 </a:t>
              </a:r>
              <a:r>
                <a:rPr lang="en-US" altLang="ko-KR" sz="2400" dirty="0" smtClean="0">
                  <a:solidFill>
                    <a:srgbClr val="0000FF"/>
                  </a:solidFill>
                  <a:latin typeface="휴먼엑스포" pitchFamily="18" charset="-127"/>
                  <a:ea typeface="휴먼엑스포" pitchFamily="18" charset="-127"/>
                </a:rPr>
                <a:t>7 </a:t>
              </a:r>
              <a:r>
                <a:rPr lang="ko-KR" altLang="en-US" sz="2400" dirty="0" smtClean="0">
                  <a:solidFill>
                    <a:srgbClr val="0000FF"/>
                  </a:solidFill>
                  <a:latin typeface="휴먼엑스포" pitchFamily="18" charset="-127"/>
                  <a:ea typeface="휴먼엑스포" pitchFamily="18" charset="-127"/>
                </a:rPr>
                <a:t>장 수치해석</a:t>
              </a:r>
              <a:r>
                <a:rPr lang="en-US" altLang="ko-KR" sz="2400" dirty="0" smtClean="0">
                  <a:solidFill>
                    <a:srgbClr val="0000FF"/>
                  </a:solidFill>
                  <a:latin typeface="휴먼엑스포" pitchFamily="18" charset="-127"/>
                  <a:ea typeface="휴먼엑스포" pitchFamily="18" charset="-127"/>
                </a:rPr>
                <a:t>(numerical</a:t>
              </a:r>
              <a:r>
                <a:rPr lang="ko-KR" altLang="en-US" sz="2400" dirty="0" smtClean="0">
                  <a:solidFill>
                    <a:srgbClr val="0000FF"/>
                  </a:solidFill>
                  <a:latin typeface="휴먼엑스포" pitchFamily="18" charset="-127"/>
                  <a:ea typeface="휴먼엑스포" pitchFamily="18" charset="-127"/>
                </a:rPr>
                <a:t> </a:t>
              </a:r>
              <a:r>
                <a:rPr lang="en-US" altLang="ko-KR" sz="2400" dirty="0" smtClean="0">
                  <a:solidFill>
                    <a:srgbClr val="0000FF"/>
                  </a:solidFill>
                  <a:latin typeface="휴먼엑스포" pitchFamily="18" charset="-127"/>
                  <a:ea typeface="휴먼엑스포" pitchFamily="18" charset="-127"/>
                </a:rPr>
                <a:t>Analysis)</a:t>
              </a:r>
            </a:p>
            <a:p>
              <a:pPr algn="l"/>
              <a:endParaRPr lang="en-US" altLang="ko-KR" sz="2000" dirty="0" smtClean="0"/>
            </a:p>
            <a:p>
              <a:pPr algn="l"/>
              <a:r>
                <a:rPr lang="en-US" altLang="ko-KR" sz="2000" dirty="0" smtClean="0">
                  <a:solidFill>
                    <a:srgbClr val="00B050"/>
                  </a:solidFill>
                  <a:latin typeface="휴먼엑스포" pitchFamily="18" charset="-127"/>
                  <a:ea typeface="휴먼엑스포" pitchFamily="18" charset="-127"/>
                </a:rPr>
                <a:t>7.1 </a:t>
              </a:r>
              <a:r>
                <a:rPr lang="ko-KR" altLang="en-US" sz="2000" dirty="0" smtClean="0">
                  <a:solidFill>
                    <a:srgbClr val="00B050"/>
                  </a:solidFill>
                  <a:latin typeface="휴먼엑스포" pitchFamily="18" charset="-127"/>
                  <a:ea typeface="휴먼엑스포" pitchFamily="18" charset="-127"/>
                </a:rPr>
                <a:t>수치해석과</a:t>
              </a:r>
              <a:r>
                <a:rPr lang="en-US" altLang="ko-KR" sz="2000" dirty="0" smtClean="0">
                  <a:solidFill>
                    <a:srgbClr val="00B050"/>
                  </a:solidFill>
                  <a:latin typeface="휴먼엑스포" pitchFamily="18" charset="-127"/>
                  <a:ea typeface="휴먼엑스포" pitchFamily="18" charset="-127"/>
                </a:rPr>
                <a:t> </a:t>
              </a:r>
              <a:r>
                <a:rPr lang="ko-KR" altLang="en-US" sz="2000" dirty="0" smtClean="0">
                  <a:solidFill>
                    <a:srgbClr val="00B050"/>
                  </a:solidFill>
                  <a:latin typeface="휴먼엑스포" pitchFamily="18" charset="-127"/>
                  <a:ea typeface="휴먼엑스포" pitchFamily="18" charset="-127"/>
                </a:rPr>
                <a:t>오차</a:t>
              </a:r>
              <a:endParaRPr lang="en-US" altLang="ko-KR" sz="2000" dirty="0" smtClean="0">
                <a:solidFill>
                  <a:srgbClr val="00B050"/>
                </a:solidFill>
                <a:latin typeface="휴먼엑스포" pitchFamily="18" charset="-127"/>
                <a:ea typeface="휴먼엑스포" pitchFamily="18" charset="-127"/>
              </a:endParaRPr>
            </a:p>
            <a:p>
              <a:pPr algn="l"/>
              <a:endParaRPr lang="en-US" altLang="ko-KR" sz="2000" dirty="0">
                <a:latin typeface="+mn-lt"/>
              </a:endParaRPr>
            </a:p>
            <a:p>
              <a:pPr algn="l"/>
              <a:r>
                <a:rPr lang="ko-KR" altLang="en-US" sz="1800" dirty="0" smtClean="0">
                  <a:latin typeface="+mn-lt"/>
                </a:rPr>
                <a:t>    수치해석 </a:t>
              </a:r>
              <a:r>
                <a:rPr lang="en-US" altLang="ko-KR" sz="1800" dirty="0" smtClean="0">
                  <a:latin typeface="+mn-lt"/>
                </a:rPr>
                <a:t>: </a:t>
              </a:r>
              <a:r>
                <a:rPr lang="ko-KR" altLang="en-US" sz="1800" dirty="0" smtClean="0">
                  <a:latin typeface="+mn-lt"/>
                </a:rPr>
                <a:t>주어진 문제의 해</a:t>
              </a:r>
              <a:r>
                <a:rPr lang="en-US" altLang="ko-KR" sz="1800" dirty="0" smtClean="0">
                  <a:latin typeface="+mn-lt"/>
                </a:rPr>
                <a:t>(</a:t>
              </a:r>
              <a:r>
                <a:rPr lang="ko-KR" altLang="en-US" sz="1800" dirty="0" smtClean="0">
                  <a:latin typeface="+mn-lt"/>
                </a:rPr>
                <a:t>解</a:t>
              </a:r>
              <a:r>
                <a:rPr lang="en-US" altLang="ko-KR" sz="1800" dirty="0" smtClean="0">
                  <a:latin typeface="+mn-lt"/>
                </a:rPr>
                <a:t>, solution)</a:t>
              </a:r>
              <a:r>
                <a:rPr lang="ko-KR" altLang="en-US" sz="1800" dirty="0" smtClean="0">
                  <a:latin typeface="+mn-lt"/>
                </a:rPr>
                <a:t>의</a:t>
              </a:r>
              <a:r>
                <a:rPr lang="en-US" altLang="ko-KR" sz="1800" dirty="0" smtClean="0">
                  <a:latin typeface="+mn-lt"/>
                </a:rPr>
                <a:t> </a:t>
              </a:r>
              <a:r>
                <a:rPr lang="ko-KR" altLang="en-US" sz="1800" dirty="0" smtClean="0">
                  <a:latin typeface="+mn-lt"/>
                </a:rPr>
                <a:t>근사값을 구하는 방법</a:t>
              </a:r>
              <a:endParaRPr lang="en-US" altLang="ko-KR" sz="1800" dirty="0" smtClean="0">
                <a:latin typeface="+mn-lt"/>
              </a:endParaRPr>
            </a:p>
            <a:p>
              <a:pPr algn="l"/>
              <a:r>
                <a:rPr lang="en-US" altLang="ko-KR" sz="1800" dirty="0">
                  <a:latin typeface="+mn-lt"/>
                </a:rPr>
                <a:t> </a:t>
              </a:r>
              <a:r>
                <a:rPr lang="en-US" altLang="ko-KR" sz="1800" dirty="0" smtClean="0">
                  <a:latin typeface="+mn-lt"/>
                </a:rPr>
                <a:t>                  </a:t>
              </a:r>
              <a:r>
                <a:rPr lang="ko-KR" altLang="en-US" sz="1800" dirty="0" smtClean="0">
                  <a:latin typeface="+mn-lt"/>
                </a:rPr>
                <a:t>참 값에 빠르게 수렴하고</a:t>
              </a:r>
              <a:r>
                <a:rPr lang="en-US" altLang="ko-KR" sz="1800" dirty="0" smtClean="0">
                  <a:latin typeface="+mn-lt"/>
                </a:rPr>
                <a:t>, </a:t>
              </a:r>
              <a:r>
                <a:rPr lang="ko-KR" altLang="en-US" sz="1800" dirty="0" smtClean="0">
                  <a:latin typeface="+mn-lt"/>
                </a:rPr>
                <a:t>오차를 최소화</a:t>
              </a:r>
              <a:endParaRPr lang="en-US" altLang="ko-KR" sz="1800" dirty="0" smtClean="0">
                <a:latin typeface="+mn-lt"/>
              </a:endParaRPr>
            </a:p>
            <a:p>
              <a:pPr algn="l"/>
              <a:endParaRPr lang="en-US" altLang="ko-KR" sz="1800" dirty="0">
                <a:latin typeface="+mn-lt"/>
              </a:endParaRPr>
            </a:p>
            <a:p>
              <a:pPr marL="342900" indent="-342900" algn="l">
                <a:buAutoNum type="arabicParenBoth"/>
              </a:pPr>
              <a:r>
                <a:rPr lang="ko-KR" altLang="en-US" sz="1800" dirty="0" smtClean="0">
                  <a:solidFill>
                    <a:srgbClr val="C00000"/>
                  </a:solidFill>
                  <a:latin typeface="휴먼엑스포" pitchFamily="18" charset="-127"/>
                  <a:ea typeface="휴먼엑스포" pitchFamily="18" charset="-127"/>
                </a:rPr>
                <a:t>오차</a:t>
              </a:r>
              <a:r>
                <a:rPr lang="en-US" altLang="ko-KR" sz="1800" dirty="0" smtClean="0">
                  <a:solidFill>
                    <a:srgbClr val="C00000"/>
                  </a:solidFill>
                  <a:latin typeface="휴먼엑스포" pitchFamily="18" charset="-127"/>
                  <a:ea typeface="휴먼엑스포" pitchFamily="18" charset="-127"/>
                </a:rPr>
                <a:t>(error)</a:t>
              </a:r>
            </a:p>
            <a:p>
              <a:pPr marL="342900" indent="-342900" algn="l"/>
              <a:endParaRPr lang="en-US" altLang="ko-KR" sz="1800" dirty="0">
                <a:latin typeface="+mn-lt"/>
              </a:endParaRPr>
            </a:p>
            <a:p>
              <a:pPr marL="342900" indent="-342900" algn="l"/>
              <a:r>
                <a:rPr lang="en-US" altLang="ko-KR" sz="1800" dirty="0" smtClean="0">
                  <a:latin typeface="+mn-lt"/>
                </a:rPr>
                <a:t>      </a:t>
              </a:r>
              <a:r>
                <a:rPr lang="ko-KR" altLang="en-US" sz="1800" dirty="0" smtClean="0">
                  <a:latin typeface="+mn-lt"/>
                </a:rPr>
                <a:t>오차 </a:t>
              </a:r>
              <a:r>
                <a:rPr lang="en-US" altLang="ko-KR" sz="1800" dirty="0" smtClean="0">
                  <a:latin typeface="+mn-lt"/>
                </a:rPr>
                <a:t>= </a:t>
              </a:r>
              <a:r>
                <a:rPr lang="ko-KR" altLang="en-US" sz="1800" dirty="0" smtClean="0">
                  <a:latin typeface="+mn-lt"/>
                </a:rPr>
                <a:t>참값</a:t>
              </a:r>
              <a:r>
                <a:rPr lang="en-US" altLang="ko-KR" sz="1800" dirty="0" smtClean="0">
                  <a:latin typeface="+mn-lt"/>
                </a:rPr>
                <a:t>        -  </a:t>
              </a:r>
              <a:r>
                <a:rPr lang="ko-KR" altLang="en-US" sz="1800" dirty="0" smtClean="0">
                  <a:latin typeface="+mn-lt"/>
                </a:rPr>
                <a:t>근사값        </a:t>
              </a:r>
              <a:r>
                <a:rPr lang="en-US" altLang="ko-KR" sz="1800" dirty="0" smtClean="0">
                  <a:latin typeface="+mn-lt"/>
                </a:rPr>
                <a:t>: </a:t>
              </a:r>
              <a:r>
                <a:rPr lang="ko-KR" altLang="en-US" sz="1800" dirty="0" smtClean="0">
                  <a:latin typeface="+mn-lt"/>
                </a:rPr>
                <a:t>절대오차</a:t>
              </a:r>
              <a:endParaRPr lang="en-US" altLang="ko-KR" sz="1800" dirty="0" smtClean="0">
                <a:latin typeface="MS PGothic" pitchFamily="34" charset="-128"/>
                <a:ea typeface="MS PGothic" pitchFamily="34" charset="-128"/>
              </a:endParaRPr>
            </a:p>
            <a:p>
              <a:pPr marL="342900" indent="-342900" algn="l"/>
              <a:endParaRPr lang="en-US" altLang="ko-KR" sz="1800" dirty="0" smtClean="0">
                <a:latin typeface="+mn-lt"/>
              </a:endParaRPr>
            </a:p>
            <a:p>
              <a:pPr marL="342900" indent="-342900" algn="l"/>
              <a:r>
                <a:rPr lang="en-US" altLang="ko-KR" sz="1800" dirty="0">
                  <a:latin typeface="+mn-lt"/>
                </a:rPr>
                <a:t> </a:t>
              </a:r>
              <a:r>
                <a:rPr lang="en-US" altLang="ko-KR" sz="1800" dirty="0" smtClean="0">
                  <a:latin typeface="+mn-lt"/>
                </a:rPr>
                <a:t>     </a:t>
              </a:r>
              <a:r>
                <a:rPr lang="ko-KR" altLang="en-US" sz="1800" dirty="0" smtClean="0">
                  <a:latin typeface="+mn-lt"/>
                </a:rPr>
                <a:t>오차</a:t>
              </a:r>
              <a:r>
                <a:rPr lang="en-US" altLang="ko-KR" sz="1800" dirty="0" smtClean="0">
                  <a:latin typeface="+mn-lt"/>
                </a:rPr>
                <a:t> =              : </a:t>
              </a:r>
              <a:r>
                <a:rPr lang="ko-KR" altLang="en-US" sz="1800" dirty="0" smtClean="0">
                  <a:latin typeface="+mn-lt"/>
                </a:rPr>
                <a:t>상대오차</a:t>
              </a:r>
              <a:endParaRPr lang="en-US" altLang="ko-KR" sz="1800" dirty="0" smtClean="0">
                <a:latin typeface="+mn-lt"/>
              </a:endParaRPr>
            </a:p>
            <a:p>
              <a:pPr marL="342900" indent="-342900" algn="l"/>
              <a:endParaRPr lang="en-US" altLang="ko-KR" sz="1800" dirty="0">
                <a:latin typeface="+mn-lt"/>
              </a:endParaRPr>
            </a:p>
            <a:p>
              <a:pPr marL="342900" indent="-342900" algn="l"/>
              <a:endParaRPr lang="en-US" altLang="ko-KR" sz="1800" dirty="0">
                <a:latin typeface="+mn-lt"/>
              </a:endParaRPr>
            </a:p>
          </p:txBody>
        </p:sp>
        <p:graphicFrame>
          <p:nvGraphicFramePr>
            <p:cNvPr id="13" name="개체 12"/>
            <p:cNvGraphicFramePr>
              <a:graphicFrameLocks noChangeAspect="1"/>
            </p:cNvGraphicFramePr>
            <p:nvPr/>
          </p:nvGraphicFramePr>
          <p:xfrm>
            <a:off x="1835696" y="3861048"/>
            <a:ext cx="864096" cy="864096"/>
          </p:xfrm>
          <a:graphic>
            <a:graphicData uri="http://schemas.openxmlformats.org/presentationml/2006/ole">
              <mc:AlternateContent xmlns:mc="http://schemas.openxmlformats.org/markup-compatibility/2006">
                <mc:Choice xmlns:v="urn:schemas-microsoft-com:vml" Requires="v">
                  <p:oleObj spid="_x0000_s17455" name="수식" r:id="rId4" imgW="419100" imgH="419100" progId="Equation.3">
                    <p:embed/>
                  </p:oleObj>
                </mc:Choice>
                <mc:Fallback>
                  <p:oleObj name="수식" r:id="rId4" imgW="419100" imgH="419100" progId="Equation.3">
                    <p:embed/>
                    <p:pic>
                      <p:nvPicPr>
                        <p:cNvPr id="0" name="Picture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696" y="3861048"/>
                          <a:ext cx="864096" cy="8640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개체 13"/>
            <p:cNvGraphicFramePr>
              <a:graphicFrameLocks noChangeAspect="1"/>
            </p:cNvGraphicFramePr>
            <p:nvPr/>
          </p:nvGraphicFramePr>
          <p:xfrm>
            <a:off x="2195736" y="3501008"/>
            <a:ext cx="502121" cy="407125"/>
          </p:xfrm>
          <a:graphic>
            <a:graphicData uri="http://schemas.openxmlformats.org/presentationml/2006/ole">
              <mc:AlternateContent xmlns:mc="http://schemas.openxmlformats.org/markup-compatibility/2006">
                <mc:Choice xmlns:v="urn:schemas-microsoft-com:vml" Requires="v">
                  <p:oleObj spid="_x0000_s17456" name="수식" r:id="rId6" imgW="228501" imgH="203112" progId="Equation.3">
                    <p:embed/>
                  </p:oleObj>
                </mc:Choice>
                <mc:Fallback>
                  <p:oleObj name="수식" r:id="rId6" imgW="228501" imgH="203112" progId="Equation.3">
                    <p:embed/>
                    <p:pic>
                      <p:nvPicPr>
                        <p:cNvPr id="0" name="Picture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5736" y="3501008"/>
                          <a:ext cx="502121" cy="407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개체 14"/>
            <p:cNvGraphicFramePr>
              <a:graphicFrameLocks noChangeAspect="1"/>
            </p:cNvGraphicFramePr>
            <p:nvPr/>
          </p:nvGraphicFramePr>
          <p:xfrm>
            <a:off x="3774035" y="3429000"/>
            <a:ext cx="505617" cy="467463"/>
          </p:xfrm>
          <a:graphic>
            <a:graphicData uri="http://schemas.openxmlformats.org/presentationml/2006/ole">
              <mc:AlternateContent xmlns:mc="http://schemas.openxmlformats.org/markup-compatibility/2006">
                <mc:Choice xmlns:v="urn:schemas-microsoft-com:vml" Requires="v">
                  <p:oleObj spid="_x0000_s17457" name="수식" r:id="rId8" imgW="279400" imgH="228600" progId="Equation.3">
                    <p:embed/>
                  </p:oleObj>
                </mc:Choice>
                <mc:Fallback>
                  <p:oleObj name="수식" r:id="rId8" imgW="279400" imgH="228600" progId="Equation.3">
                    <p:embed/>
                    <p:pic>
                      <p:nvPicPr>
                        <p:cNvPr id="0" name="Picture 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4035" y="3429000"/>
                          <a:ext cx="505617" cy="467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154989316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1" name="직사각형 10"/>
          <p:cNvSpPr/>
          <p:nvPr/>
        </p:nvSpPr>
        <p:spPr>
          <a:xfrm>
            <a:off x="539552" y="980728"/>
            <a:ext cx="7704856" cy="2862322"/>
          </a:xfrm>
          <a:prstGeom prst="rect">
            <a:avLst/>
          </a:prstGeom>
        </p:spPr>
        <p:txBody>
          <a:bodyPr wrap="square">
            <a:spAutoFit/>
          </a:bodyPr>
          <a:lstStyle/>
          <a:p>
            <a:r>
              <a:rPr lang="en-US" altLang="ko-KR" dirty="0" smtClean="0">
                <a:solidFill>
                  <a:srgbClr val="C00000"/>
                </a:solidFill>
                <a:latin typeface="휴먼엑스포" pitchFamily="18" charset="-127"/>
                <a:ea typeface="휴먼엑스포" pitchFamily="18" charset="-127"/>
              </a:rPr>
              <a:t>(2) </a:t>
            </a:r>
            <a:r>
              <a:rPr lang="ko-KR" altLang="en-US" dirty="0" smtClean="0">
                <a:solidFill>
                  <a:srgbClr val="C00000"/>
                </a:solidFill>
                <a:latin typeface="휴먼엑스포" pitchFamily="18" charset="-127"/>
                <a:ea typeface="휴먼엑스포" pitchFamily="18" charset="-127"/>
              </a:rPr>
              <a:t>수치해석의 범주 </a:t>
            </a:r>
          </a:p>
          <a:p>
            <a:pPr>
              <a:lnSpc>
                <a:spcPct val="150000"/>
              </a:lnSpc>
            </a:pPr>
            <a:r>
              <a:rPr lang="ko-KR" altLang="en-US" dirty="0" smtClean="0"/>
              <a:t>        ▶ 비선형 방정식</a:t>
            </a:r>
            <a:r>
              <a:rPr lang="en-US" altLang="ko-KR" dirty="0" smtClean="0"/>
              <a:t>(non-linear equation)</a:t>
            </a:r>
            <a:r>
              <a:rPr lang="ko-KR" altLang="en-US" dirty="0" smtClean="0"/>
              <a:t>의 해를 구하는 방법 </a:t>
            </a:r>
          </a:p>
          <a:p>
            <a:pPr>
              <a:lnSpc>
                <a:spcPct val="150000"/>
              </a:lnSpc>
            </a:pPr>
            <a:r>
              <a:rPr lang="ko-KR" altLang="en-US" dirty="0" smtClean="0"/>
              <a:t>        ▶ 행렬</a:t>
            </a:r>
            <a:r>
              <a:rPr lang="en-US" altLang="ko-KR" dirty="0" smtClean="0"/>
              <a:t>(matrix), </a:t>
            </a:r>
            <a:r>
              <a:rPr lang="ko-KR" altLang="en-US" dirty="0" smtClean="0"/>
              <a:t>행렬식</a:t>
            </a:r>
            <a:r>
              <a:rPr lang="en-US" altLang="ko-KR" dirty="0" smtClean="0"/>
              <a:t>(determinant)</a:t>
            </a:r>
            <a:r>
              <a:rPr lang="ko-KR" altLang="en-US" dirty="0" smtClean="0"/>
              <a:t>의 연산과</a:t>
            </a:r>
            <a:r>
              <a:rPr lang="en-US" altLang="ko-KR" dirty="0" smtClean="0"/>
              <a:t>, </a:t>
            </a:r>
            <a:r>
              <a:rPr lang="ko-KR" altLang="en-US" dirty="0" smtClean="0"/>
              <a:t>선형</a:t>
            </a:r>
            <a:r>
              <a:rPr lang="en-US" altLang="ko-KR" dirty="0" smtClean="0"/>
              <a:t>(</a:t>
            </a:r>
            <a:r>
              <a:rPr lang="ko-KR" altLang="en-US" dirty="0" smtClean="0"/>
              <a:t>또는 연립</a:t>
            </a:r>
            <a:r>
              <a:rPr lang="en-US" altLang="ko-KR" dirty="0" smtClean="0"/>
              <a:t>)</a:t>
            </a:r>
          </a:p>
          <a:p>
            <a:pPr>
              <a:lnSpc>
                <a:spcPct val="150000"/>
              </a:lnSpc>
            </a:pPr>
            <a:r>
              <a:rPr lang="en-US" altLang="ko-KR" dirty="0" smtClean="0"/>
              <a:t>            </a:t>
            </a:r>
            <a:r>
              <a:rPr lang="ko-KR" altLang="en-US" dirty="0" smtClean="0"/>
              <a:t>방정식의 해를 구하는 방법 </a:t>
            </a:r>
          </a:p>
          <a:p>
            <a:pPr>
              <a:lnSpc>
                <a:spcPct val="150000"/>
              </a:lnSpc>
            </a:pPr>
            <a:r>
              <a:rPr lang="ko-KR" altLang="en-US" dirty="0" smtClean="0"/>
              <a:t>        ▶ </a:t>
            </a:r>
            <a:r>
              <a:rPr lang="ko-KR" altLang="en-US" dirty="0" err="1" smtClean="0"/>
              <a:t>보간법</a:t>
            </a:r>
            <a:r>
              <a:rPr lang="ko-KR" altLang="en-US" dirty="0" smtClean="0"/>
              <a:t> 계산 </a:t>
            </a:r>
          </a:p>
          <a:p>
            <a:pPr>
              <a:lnSpc>
                <a:spcPct val="150000"/>
              </a:lnSpc>
            </a:pPr>
            <a:r>
              <a:rPr lang="ko-KR" altLang="en-US" dirty="0" smtClean="0"/>
              <a:t>        ▶ 미분 및 적분 값 계산 </a:t>
            </a:r>
          </a:p>
          <a:p>
            <a:pPr>
              <a:lnSpc>
                <a:spcPct val="150000"/>
              </a:lnSpc>
            </a:pPr>
            <a:r>
              <a:rPr lang="ko-KR" altLang="en-US" dirty="0" smtClean="0"/>
              <a:t>        ▶ 미분방정식의 해를 구하는 방법 등 </a:t>
            </a:r>
            <a:endParaRPr lang="ko-KR" altLang="en-US" dirty="0"/>
          </a:p>
        </p:txBody>
      </p:sp>
    </p:spTree>
    <p:extLst>
      <p:ext uri="{BB962C8B-B14F-4D97-AF65-F5344CB8AC3E}">
        <p14:creationId xmlns:p14="http://schemas.microsoft.com/office/powerpoint/2010/main" val="237663510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3" cstate="print"/>
          <a:srcRect/>
          <a:stretch>
            <a:fillRect/>
          </a:stretch>
        </p:blipFill>
        <p:spPr bwMode="auto">
          <a:xfrm>
            <a:off x="0" y="0"/>
            <a:ext cx="1057275" cy="352425"/>
          </a:xfrm>
          <a:prstGeom prst="rect">
            <a:avLst/>
          </a:prstGeom>
          <a:noFill/>
          <a:ln w="9525">
            <a:noFill/>
            <a:miter lim="800000"/>
            <a:headEnd/>
            <a:tailEnd/>
          </a:ln>
        </p:spPr>
      </p:pic>
      <p:grpSp>
        <p:nvGrpSpPr>
          <p:cNvPr id="18" name="그룹 17"/>
          <p:cNvGrpSpPr/>
          <p:nvPr/>
        </p:nvGrpSpPr>
        <p:grpSpPr>
          <a:xfrm>
            <a:off x="539552" y="836712"/>
            <a:ext cx="8208912" cy="4001095"/>
            <a:chOff x="539552" y="836712"/>
            <a:chExt cx="8208912" cy="4001095"/>
          </a:xfrm>
        </p:grpSpPr>
        <p:grpSp>
          <p:nvGrpSpPr>
            <p:cNvPr id="16" name="그룹 15"/>
            <p:cNvGrpSpPr/>
            <p:nvPr/>
          </p:nvGrpSpPr>
          <p:grpSpPr>
            <a:xfrm>
              <a:off x="539552" y="836712"/>
              <a:ext cx="8208912" cy="4001095"/>
              <a:chOff x="539552" y="836712"/>
              <a:chExt cx="8208912" cy="4001095"/>
            </a:xfrm>
          </p:grpSpPr>
          <p:grpSp>
            <p:nvGrpSpPr>
              <p:cNvPr id="13" name="그룹 12"/>
              <p:cNvGrpSpPr/>
              <p:nvPr/>
            </p:nvGrpSpPr>
            <p:grpSpPr>
              <a:xfrm>
                <a:off x="539552" y="836712"/>
                <a:ext cx="8208912" cy="4001095"/>
                <a:chOff x="539552" y="836712"/>
                <a:chExt cx="8208912" cy="4001095"/>
              </a:xfrm>
            </p:grpSpPr>
            <p:sp>
              <p:nvSpPr>
                <p:cNvPr id="10" name="직사각형 9"/>
                <p:cNvSpPr/>
                <p:nvPr/>
              </p:nvSpPr>
              <p:spPr>
                <a:xfrm>
                  <a:off x="539552" y="836712"/>
                  <a:ext cx="8208912" cy="4001095"/>
                </a:xfrm>
                <a:prstGeom prst="rect">
                  <a:avLst/>
                </a:prstGeom>
              </p:spPr>
              <p:txBody>
                <a:bodyPr wrap="square">
                  <a:spAutoFit/>
                </a:bodyPr>
                <a:lstStyle/>
                <a:p>
                  <a:r>
                    <a:rPr lang="en-US" altLang="ko-KR" sz="2000" dirty="0" smtClean="0">
                      <a:solidFill>
                        <a:srgbClr val="00B050"/>
                      </a:solidFill>
                      <a:latin typeface="휴먼엑스포" pitchFamily="18" charset="-127"/>
                      <a:ea typeface="휴먼엑스포" pitchFamily="18" charset="-127"/>
                    </a:rPr>
                    <a:t>7.2 </a:t>
                  </a:r>
                  <a:r>
                    <a:rPr lang="ko-KR" altLang="en-US" sz="2000" dirty="0" smtClean="0">
                      <a:solidFill>
                        <a:srgbClr val="00B050"/>
                      </a:solidFill>
                      <a:latin typeface="휴먼엑스포" pitchFamily="18" charset="-127"/>
                      <a:ea typeface="휴먼엑스포" pitchFamily="18" charset="-127"/>
                    </a:rPr>
                    <a:t>비선형</a:t>
                  </a:r>
                  <a:r>
                    <a:rPr lang="en-US" altLang="ko-KR" sz="2000" dirty="0" smtClean="0">
                      <a:solidFill>
                        <a:srgbClr val="00B050"/>
                      </a:solidFill>
                      <a:latin typeface="휴먼엑스포" pitchFamily="18" charset="-127"/>
                      <a:ea typeface="휴먼엑스포" pitchFamily="18" charset="-127"/>
                    </a:rPr>
                    <a:t>(non-linear) </a:t>
                  </a:r>
                  <a:r>
                    <a:rPr lang="ko-KR" altLang="en-US" sz="2000" dirty="0" smtClean="0">
                      <a:solidFill>
                        <a:srgbClr val="00B050"/>
                      </a:solidFill>
                      <a:latin typeface="휴먼엑스포" pitchFamily="18" charset="-127"/>
                      <a:ea typeface="휴먼엑스포" pitchFamily="18" charset="-127"/>
                    </a:rPr>
                    <a:t>방정식의 해 </a:t>
                  </a:r>
                </a:p>
                <a:p>
                  <a:r>
                    <a:rPr lang="ko-KR" altLang="en-US" dirty="0" smtClean="0"/>
                    <a:t/>
                  </a:r>
                  <a:br>
                    <a:rPr lang="ko-KR" altLang="en-US" dirty="0" smtClean="0"/>
                  </a:br>
                  <a:r>
                    <a:rPr lang="ko-KR" altLang="en-US" dirty="0" smtClean="0"/>
                    <a:t>    </a:t>
                  </a:r>
                  <a:r>
                    <a:rPr lang="en-US" altLang="ko-KR" dirty="0" smtClean="0"/>
                    <a:t>[</a:t>
                  </a:r>
                  <a:r>
                    <a:rPr lang="ko-KR" altLang="en-US" dirty="0" smtClean="0"/>
                    <a:t>예</a:t>
                  </a:r>
                  <a:r>
                    <a:rPr lang="en-US" altLang="ko-KR" dirty="0" smtClean="0"/>
                    <a:t>]</a:t>
                  </a:r>
                  <a:r>
                    <a:rPr lang="ko-KR" altLang="en-US" dirty="0" smtClean="0"/>
                    <a:t>                             의 근을 구하라</a:t>
                  </a:r>
                  <a:r>
                    <a:rPr lang="en-US" altLang="ko-KR" dirty="0" smtClean="0"/>
                    <a:t>.</a:t>
                  </a:r>
                </a:p>
                <a:p>
                  <a:endParaRPr lang="en-US" altLang="ko-KR" dirty="0" smtClean="0"/>
                </a:p>
                <a:p>
                  <a:r>
                    <a:rPr lang="en-US" altLang="ko-KR" dirty="0" smtClean="0"/>
                    <a:t>            </a:t>
                  </a:r>
                  <a:r>
                    <a:rPr lang="ko-KR" altLang="en-US" dirty="0" smtClean="0"/>
                    <a:t>⇨ 근사해</a:t>
                  </a:r>
                  <a:r>
                    <a:rPr lang="en-US" altLang="ko-KR" dirty="0" smtClean="0"/>
                    <a:t>(approximate solution,     )</a:t>
                  </a:r>
                  <a:r>
                    <a:rPr lang="ko-KR" altLang="en-US" dirty="0" smtClean="0"/>
                    <a:t>를 구하는 것으로 만족</a:t>
                  </a:r>
                  <a:endParaRPr lang="en-US" altLang="ko-KR" dirty="0" smtClean="0"/>
                </a:p>
                <a:p>
                  <a:endParaRPr lang="en-US" altLang="ko-KR" dirty="0" smtClean="0"/>
                </a:p>
                <a:p>
                  <a:endParaRPr lang="en-US" altLang="ko-KR" dirty="0" smtClean="0"/>
                </a:p>
                <a:p>
                  <a:endParaRPr lang="en-US" altLang="ko-KR" dirty="0" smtClean="0"/>
                </a:p>
                <a:p>
                  <a:endParaRPr lang="en-US" altLang="ko-KR" dirty="0" smtClean="0"/>
                </a:p>
                <a:p>
                  <a:pPr marL="342900" indent="-342900">
                    <a:buAutoNum type="arabicParenBoth"/>
                  </a:pPr>
                  <a:r>
                    <a:rPr lang="ko-KR" altLang="en-US" dirty="0" smtClean="0">
                      <a:solidFill>
                        <a:srgbClr val="C00000"/>
                      </a:solidFill>
                      <a:latin typeface="휴먼엑스포" pitchFamily="18" charset="-127"/>
                      <a:ea typeface="휴먼엑스포" pitchFamily="18" charset="-127"/>
                    </a:rPr>
                    <a:t>반복법</a:t>
                  </a:r>
                  <a:r>
                    <a:rPr lang="en-US" altLang="ko-KR" dirty="0" smtClean="0">
                      <a:solidFill>
                        <a:srgbClr val="C00000"/>
                      </a:solidFill>
                      <a:latin typeface="휴먼엑스포" pitchFamily="18" charset="-127"/>
                      <a:ea typeface="휴먼엑스포" pitchFamily="18" charset="-127"/>
                    </a:rPr>
                    <a:t>(iteration method)</a:t>
                  </a:r>
                  <a:r>
                    <a:rPr lang="ko-KR" altLang="en-US" dirty="0" smtClean="0">
                      <a:solidFill>
                        <a:srgbClr val="C00000"/>
                      </a:solidFill>
                      <a:latin typeface="휴먼엑스포" pitchFamily="18" charset="-127"/>
                      <a:ea typeface="휴먼엑스포" pitchFamily="18" charset="-127"/>
                    </a:rPr>
                    <a:t> </a:t>
                  </a:r>
                </a:p>
                <a:p>
                  <a:pPr marL="342900" indent="-342900">
                    <a:buAutoNum type="arabicParenBoth"/>
                  </a:pPr>
                  <a:endParaRPr lang="ko-KR" altLang="en-US" dirty="0" smtClean="0"/>
                </a:p>
                <a:p>
                  <a:r>
                    <a:rPr lang="ko-KR" altLang="en-US" dirty="0" smtClean="0"/>
                    <a:t>        </a:t>
                  </a:r>
                  <a:r>
                    <a:rPr lang="en-US" altLang="ko-KR" dirty="0" smtClean="0"/>
                    <a:t>                                      </a:t>
                  </a:r>
                  <a:r>
                    <a:rPr lang="ko-KR" altLang="en-US" dirty="0" smtClean="0"/>
                    <a:t>로 변환하고 반복 대입 </a:t>
                  </a:r>
                  <a:endParaRPr lang="en-US" altLang="ko-KR" dirty="0" smtClean="0"/>
                </a:p>
                <a:p>
                  <a:endParaRPr lang="en-US" altLang="ko-KR" dirty="0" smtClean="0"/>
                </a:p>
                <a:p>
                  <a:r>
                    <a:rPr lang="en-US" altLang="ko-KR" dirty="0" smtClean="0"/>
                    <a:t>         [</a:t>
                  </a:r>
                  <a:r>
                    <a:rPr lang="ko-KR" altLang="en-US" dirty="0" smtClean="0"/>
                    <a:t>예</a:t>
                  </a:r>
                  <a:r>
                    <a:rPr lang="en-US" altLang="ko-KR" dirty="0" smtClean="0"/>
                    <a:t>]</a:t>
                  </a:r>
                  <a:r>
                    <a:rPr lang="ko-KR" altLang="en-US" dirty="0" smtClean="0"/>
                    <a:t>                             의 근을 구하라</a:t>
                  </a:r>
                  <a:r>
                    <a:rPr lang="en-US" altLang="ko-KR" dirty="0" smtClean="0"/>
                    <a:t>.</a:t>
                  </a:r>
                  <a:endParaRPr lang="ko-KR" altLang="en-US" dirty="0"/>
                </a:p>
              </p:txBody>
            </p:sp>
            <p:graphicFrame>
              <p:nvGraphicFramePr>
                <p:cNvPr id="11" name="개체 10"/>
                <p:cNvGraphicFramePr>
                  <a:graphicFrameLocks noChangeAspect="1"/>
                </p:cNvGraphicFramePr>
                <p:nvPr/>
              </p:nvGraphicFramePr>
              <p:xfrm>
                <a:off x="1331640" y="1412776"/>
                <a:ext cx="2160240" cy="360040"/>
              </p:xfrm>
              <a:graphic>
                <a:graphicData uri="http://schemas.openxmlformats.org/presentationml/2006/ole">
                  <mc:AlternateContent xmlns:mc="http://schemas.openxmlformats.org/markup-compatibility/2006">
                    <mc:Choice xmlns:v="urn:schemas-microsoft-com:vml" Requires="v">
                      <p:oleObj spid="_x0000_s18509" name="수식" r:id="rId4" imgW="1371600" imgH="228600" progId="Equation.3">
                        <p:embed/>
                      </p:oleObj>
                    </mc:Choice>
                    <mc:Fallback>
                      <p:oleObj name="수식" r:id="rId4" imgW="1371600" imgH="228600" progId="Equation.3">
                        <p:embed/>
                        <p:pic>
                          <p:nvPicPr>
                            <p:cNvPr id="0"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1412776"/>
                              <a:ext cx="2160240"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개체 11"/>
                <p:cNvGraphicFramePr>
                  <a:graphicFrameLocks noChangeAspect="1"/>
                </p:cNvGraphicFramePr>
                <p:nvPr/>
              </p:nvGraphicFramePr>
              <p:xfrm>
                <a:off x="4860032" y="1916833"/>
                <a:ext cx="360040" cy="432048"/>
              </p:xfrm>
              <a:graphic>
                <a:graphicData uri="http://schemas.openxmlformats.org/presentationml/2006/ole">
                  <mc:AlternateContent xmlns:mc="http://schemas.openxmlformats.org/markup-compatibility/2006">
                    <mc:Choice xmlns:v="urn:schemas-microsoft-com:vml" Requires="v">
                      <p:oleObj spid="_x0000_s18510" name="수식" r:id="rId6" imgW="164957" imgH="203024" progId="Equation.3">
                        <p:embed/>
                      </p:oleObj>
                    </mc:Choice>
                    <mc:Fallback>
                      <p:oleObj name="수식" r:id="rId6" imgW="164957" imgH="203024" progId="Equation.3">
                        <p:embed/>
                        <p:pic>
                          <p:nvPicPr>
                            <p:cNvPr id="0" name="Picture 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0032" y="1916833"/>
                              <a:ext cx="360040" cy="4320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4" name="개체 13"/>
              <p:cNvGraphicFramePr>
                <a:graphicFrameLocks noChangeAspect="1"/>
              </p:cNvGraphicFramePr>
              <p:nvPr/>
            </p:nvGraphicFramePr>
            <p:xfrm>
              <a:off x="1907703" y="2492896"/>
              <a:ext cx="1173281" cy="504056"/>
            </p:xfrm>
            <a:graphic>
              <a:graphicData uri="http://schemas.openxmlformats.org/presentationml/2006/ole">
                <mc:AlternateContent xmlns:mc="http://schemas.openxmlformats.org/markup-compatibility/2006">
                  <mc:Choice xmlns:v="urn:schemas-microsoft-com:vml" Requires="v">
                    <p:oleObj spid="_x0000_s18511" name="수식" r:id="rId8" imgW="660400" imgH="279400" progId="Equation.3">
                      <p:embed/>
                    </p:oleObj>
                  </mc:Choice>
                  <mc:Fallback>
                    <p:oleObj name="수식" r:id="rId8" imgW="660400" imgH="279400" progId="Equation.3">
                      <p:embed/>
                      <p:pic>
                        <p:nvPicPr>
                          <p:cNvPr id="0" name="Picture 5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7703" y="2492896"/>
                            <a:ext cx="1173281"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개체 14"/>
              <p:cNvGraphicFramePr>
                <a:graphicFrameLocks noChangeAspect="1"/>
              </p:cNvGraphicFramePr>
              <p:nvPr/>
            </p:nvGraphicFramePr>
            <p:xfrm>
              <a:off x="1978025" y="4437063"/>
              <a:ext cx="2019300" cy="360362"/>
            </p:xfrm>
            <a:graphic>
              <a:graphicData uri="http://schemas.openxmlformats.org/presentationml/2006/ole">
                <mc:AlternateContent xmlns:mc="http://schemas.openxmlformats.org/markup-compatibility/2006">
                  <mc:Choice xmlns:v="urn:schemas-microsoft-com:vml" Requires="v">
                    <p:oleObj spid="_x0000_s18512" name="수식" r:id="rId10" imgW="1282700" imgH="228600" progId="Equation.3">
                      <p:embed/>
                    </p:oleObj>
                  </mc:Choice>
                  <mc:Fallback>
                    <p:oleObj name="수식" r:id="rId10" imgW="1282700" imgH="228600" progId="Equation.3">
                      <p:embed/>
                      <p:pic>
                        <p:nvPicPr>
                          <p:cNvPr id="0" name="Picture 6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78025" y="4437063"/>
                            <a:ext cx="2019300"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7" name="개체 16"/>
            <p:cNvGraphicFramePr>
              <a:graphicFrameLocks noChangeAspect="1"/>
            </p:cNvGraphicFramePr>
            <p:nvPr/>
          </p:nvGraphicFramePr>
          <p:xfrm>
            <a:off x="1498600" y="3860800"/>
            <a:ext cx="2760663" cy="360363"/>
          </p:xfrm>
          <a:graphic>
            <a:graphicData uri="http://schemas.openxmlformats.org/presentationml/2006/ole">
              <mc:AlternateContent xmlns:mc="http://schemas.openxmlformats.org/markup-compatibility/2006">
                <mc:Choice xmlns:v="urn:schemas-microsoft-com:vml" Requires="v">
                  <p:oleObj spid="_x0000_s18513" name="수식" r:id="rId12" imgW="1752600" imgH="228600" progId="Equation.3">
                    <p:embed/>
                  </p:oleObj>
                </mc:Choice>
                <mc:Fallback>
                  <p:oleObj name="수식" r:id="rId12" imgW="1752600" imgH="228600" progId="Equation.3">
                    <p:embed/>
                    <p:pic>
                      <p:nvPicPr>
                        <p:cNvPr id="0" name="Picture 6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98600" y="3860800"/>
                          <a:ext cx="2760663"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19581710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3" cstate="print"/>
          <a:srcRect/>
          <a:stretch>
            <a:fillRect/>
          </a:stretch>
        </p:blipFill>
        <p:spPr bwMode="auto">
          <a:xfrm>
            <a:off x="0" y="0"/>
            <a:ext cx="1057275" cy="352425"/>
          </a:xfrm>
          <a:prstGeom prst="rect">
            <a:avLst/>
          </a:prstGeom>
          <a:noFill/>
          <a:ln w="9525">
            <a:noFill/>
            <a:miter lim="800000"/>
            <a:headEnd/>
            <a:tailEnd/>
          </a:ln>
        </p:spPr>
      </p:pic>
      <p:graphicFrame>
        <p:nvGraphicFramePr>
          <p:cNvPr id="10" name="개체 9"/>
          <p:cNvGraphicFramePr>
            <a:graphicFrameLocks noChangeAspect="1"/>
          </p:cNvGraphicFramePr>
          <p:nvPr/>
        </p:nvGraphicFramePr>
        <p:xfrm>
          <a:off x="1043608" y="1196752"/>
          <a:ext cx="6937375" cy="3613150"/>
        </p:xfrm>
        <a:graphic>
          <a:graphicData uri="http://schemas.openxmlformats.org/presentationml/2006/ole">
            <mc:AlternateContent xmlns:mc="http://schemas.openxmlformats.org/markup-compatibility/2006">
              <mc:Choice xmlns:v="urn:schemas-microsoft-com:vml" Requires="v">
                <p:oleObj spid="_x0000_s19473" name="수식" r:id="rId4" imgW="3340100" imgH="1739900" progId="Equation.3">
                  <p:embed/>
                </p:oleObj>
              </mc:Choice>
              <mc:Fallback>
                <p:oleObj name="수식" r:id="rId4" imgW="3340100" imgH="1739900" progId="Equation.3">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1196752"/>
                        <a:ext cx="6937375" cy="3613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8079309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3" cstate="print"/>
          <a:srcRect/>
          <a:stretch>
            <a:fillRect/>
          </a:stretch>
        </p:blipFill>
        <p:spPr bwMode="auto">
          <a:xfrm>
            <a:off x="0" y="0"/>
            <a:ext cx="1057275" cy="352425"/>
          </a:xfrm>
          <a:prstGeom prst="rect">
            <a:avLst/>
          </a:prstGeom>
          <a:noFill/>
          <a:ln w="9525">
            <a:noFill/>
            <a:miter lim="800000"/>
            <a:headEnd/>
            <a:tailEnd/>
          </a:ln>
        </p:spPr>
      </p:pic>
      <p:grpSp>
        <p:nvGrpSpPr>
          <p:cNvPr id="12" name="그룹 11"/>
          <p:cNvGrpSpPr/>
          <p:nvPr/>
        </p:nvGrpSpPr>
        <p:grpSpPr>
          <a:xfrm>
            <a:off x="539552" y="836712"/>
            <a:ext cx="7504953" cy="5400600"/>
            <a:chOff x="539552" y="836712"/>
            <a:chExt cx="7504953" cy="5400600"/>
          </a:xfrm>
        </p:grpSpPr>
        <p:sp>
          <p:nvSpPr>
            <p:cNvPr id="10" name="직사각형 9"/>
            <p:cNvSpPr/>
            <p:nvPr/>
          </p:nvSpPr>
          <p:spPr>
            <a:xfrm>
              <a:off x="539552" y="836712"/>
              <a:ext cx="5989140" cy="3139321"/>
            </a:xfrm>
            <a:prstGeom prst="rect">
              <a:avLst/>
            </a:prstGeom>
          </p:spPr>
          <p:txBody>
            <a:bodyPr wrap="none">
              <a:spAutoFit/>
            </a:bodyPr>
            <a:lstStyle/>
            <a:p>
              <a:r>
                <a:rPr lang="en-US" altLang="ko-KR" dirty="0" smtClean="0">
                  <a:solidFill>
                    <a:srgbClr val="C00000"/>
                  </a:solidFill>
                  <a:latin typeface="휴먼엑스포" pitchFamily="18" charset="-127"/>
                  <a:ea typeface="휴먼엑스포" pitchFamily="18" charset="-127"/>
                </a:rPr>
                <a:t>(2) Newton-</a:t>
              </a:r>
              <a:r>
                <a:rPr lang="en-US" altLang="ko-KR" dirty="0" err="1" smtClean="0">
                  <a:solidFill>
                    <a:srgbClr val="C00000"/>
                  </a:solidFill>
                  <a:latin typeface="휴먼엑스포" pitchFamily="18" charset="-127"/>
                  <a:ea typeface="휴먼엑스포" pitchFamily="18" charset="-127"/>
                </a:rPr>
                <a:t>Raphson</a:t>
              </a:r>
              <a:r>
                <a:rPr lang="en-US" altLang="ko-KR" dirty="0" smtClean="0">
                  <a:solidFill>
                    <a:srgbClr val="C00000"/>
                  </a:solidFill>
                  <a:latin typeface="휴먼엑스포" pitchFamily="18" charset="-127"/>
                  <a:ea typeface="휴먼엑스포" pitchFamily="18" charset="-127"/>
                </a:rPr>
                <a:t> </a:t>
              </a:r>
              <a:r>
                <a:rPr lang="ko-KR" altLang="en-US" dirty="0" smtClean="0">
                  <a:solidFill>
                    <a:srgbClr val="C00000"/>
                  </a:solidFill>
                  <a:latin typeface="휴먼엑스포" pitchFamily="18" charset="-127"/>
                  <a:ea typeface="휴먼엑스포" pitchFamily="18" charset="-127"/>
                </a:rPr>
                <a:t>법</a:t>
              </a:r>
              <a:endParaRPr lang="en-US" altLang="ko-KR" dirty="0" smtClean="0">
                <a:solidFill>
                  <a:srgbClr val="C00000"/>
                </a:solidFill>
                <a:latin typeface="휴먼엑스포" pitchFamily="18" charset="-127"/>
                <a:ea typeface="휴먼엑스포" pitchFamily="18" charset="-127"/>
              </a:endParaRPr>
            </a:p>
            <a:p>
              <a:endParaRPr lang="en-US" altLang="ko-KR" dirty="0" smtClean="0"/>
            </a:p>
            <a:p>
              <a:r>
                <a:rPr lang="ko-KR" altLang="en-US" dirty="0" smtClean="0"/>
                <a:t>                               </a:t>
              </a:r>
              <a:r>
                <a:rPr lang="ko-KR" altLang="en-US" dirty="0" err="1" smtClean="0"/>
                <a:t>로</a:t>
              </a:r>
              <a:r>
                <a:rPr lang="ko-KR" altLang="en-US" dirty="0" smtClean="0"/>
                <a:t> 하여 반복적으로 계산한다</a:t>
              </a:r>
              <a:r>
                <a:rPr lang="en-US" altLang="ko-KR" dirty="0" smtClean="0"/>
                <a:t>.</a:t>
              </a:r>
            </a:p>
            <a:p>
              <a:endParaRPr lang="en-US" altLang="ko-KR" dirty="0" smtClean="0"/>
            </a:p>
            <a:p>
              <a:endParaRPr lang="en-US" altLang="ko-KR" dirty="0" smtClean="0"/>
            </a:p>
            <a:p>
              <a:r>
                <a:rPr lang="en-US" altLang="ko-KR" dirty="0" smtClean="0">
                  <a:solidFill>
                    <a:srgbClr val="C00000"/>
                  </a:solidFill>
                  <a:latin typeface="휴먼엑스포" pitchFamily="18" charset="-127"/>
                  <a:ea typeface="휴먼엑스포" pitchFamily="18" charset="-127"/>
                </a:rPr>
                <a:t>(3) </a:t>
              </a:r>
              <a:r>
                <a:rPr lang="ko-KR" altLang="en-US" dirty="0" smtClean="0">
                  <a:solidFill>
                    <a:srgbClr val="C00000"/>
                  </a:solidFill>
                  <a:latin typeface="휴먼엑스포" pitchFamily="18" charset="-127"/>
                  <a:ea typeface="휴먼엑스포" pitchFamily="18" charset="-127"/>
                </a:rPr>
                <a:t>이등분 </a:t>
              </a:r>
              <a:r>
                <a:rPr lang="ko-KR" altLang="en-US" dirty="0" err="1" smtClean="0">
                  <a:solidFill>
                    <a:srgbClr val="C00000"/>
                  </a:solidFill>
                  <a:latin typeface="휴먼엑스포" pitchFamily="18" charset="-127"/>
                  <a:ea typeface="휴먼엑스포" pitchFamily="18" charset="-127"/>
                </a:rPr>
                <a:t>분할법</a:t>
              </a:r>
              <a:r>
                <a:rPr lang="en-US" altLang="ko-KR" dirty="0" smtClean="0">
                  <a:solidFill>
                    <a:srgbClr val="C00000"/>
                  </a:solidFill>
                  <a:latin typeface="휴먼엑스포" pitchFamily="18" charset="-127"/>
                  <a:ea typeface="휴먼엑스포" pitchFamily="18" charset="-127"/>
                </a:rPr>
                <a:t>(bisection method)</a:t>
              </a:r>
              <a:r>
                <a:rPr lang="ko-KR" altLang="en-US" dirty="0" smtClean="0">
                  <a:solidFill>
                    <a:srgbClr val="C00000"/>
                  </a:solidFill>
                  <a:latin typeface="휴먼엑스포" pitchFamily="18" charset="-127"/>
                  <a:ea typeface="휴먼엑스포" pitchFamily="18" charset="-127"/>
                </a:rPr>
                <a:t> </a:t>
              </a:r>
            </a:p>
            <a:p>
              <a:r>
                <a:rPr lang="ko-KR" altLang="en-US" dirty="0" smtClean="0"/>
                <a:t/>
              </a:r>
              <a:br>
                <a:rPr lang="ko-KR" altLang="en-US" dirty="0" smtClean="0"/>
              </a:br>
              <a:r>
                <a:rPr lang="ko-KR" altLang="en-US" dirty="0" smtClean="0"/>
                <a:t>        ▶ 이등분 분할법의 원리 </a:t>
              </a:r>
            </a:p>
            <a:p>
              <a:pPr>
                <a:lnSpc>
                  <a:spcPct val="150000"/>
                </a:lnSpc>
              </a:pPr>
              <a:r>
                <a:rPr lang="ko-KR" altLang="en-US" dirty="0" smtClean="0"/>
                <a:t>            ⇒ 근이 포함되어 있는 </a:t>
              </a:r>
              <a:r>
                <a:rPr lang="en-US" altLang="ko-KR" dirty="0" smtClean="0"/>
                <a:t>2</a:t>
              </a:r>
              <a:r>
                <a:rPr lang="ko-KR" altLang="en-US" dirty="0" smtClean="0"/>
                <a:t>개의 점 </a:t>
              </a:r>
              <a:r>
                <a:rPr lang="en-US" altLang="ko-KR" dirty="0" smtClean="0"/>
                <a:t>a, b</a:t>
              </a:r>
              <a:r>
                <a:rPr lang="ko-KR" altLang="en-US" dirty="0" smtClean="0"/>
                <a:t>를 찾는다</a:t>
              </a:r>
              <a:r>
                <a:rPr lang="en-US" altLang="ko-KR" dirty="0" smtClean="0"/>
                <a:t>.</a:t>
              </a:r>
            </a:p>
            <a:p>
              <a:pPr>
                <a:lnSpc>
                  <a:spcPct val="150000"/>
                </a:lnSpc>
              </a:pPr>
              <a:r>
                <a:rPr lang="ko-KR" altLang="en-US" dirty="0" smtClean="0"/>
                <a:t>            ⇒ 근을 중심으로 계속 좁혀간다</a:t>
              </a:r>
              <a:r>
                <a:rPr lang="en-US" altLang="ko-KR" dirty="0" smtClean="0"/>
                <a:t>.</a:t>
              </a:r>
              <a:endParaRPr lang="ko-KR" altLang="en-US" dirty="0"/>
            </a:p>
          </p:txBody>
        </p:sp>
        <p:pic>
          <p:nvPicPr>
            <p:cNvPr id="6146" name="Picture 2" descr="C:\DOCUME~1\KMLee\LOCALS~1\Temp\UNI000003481892.gif"/>
            <p:cNvPicPr>
              <a:picLocks noChangeAspect="1" noChangeArrowheads="1"/>
            </p:cNvPicPr>
            <p:nvPr/>
          </p:nvPicPr>
          <p:blipFill>
            <a:blip r:embed="rId4" cstate="print"/>
            <a:srcRect/>
            <a:stretch>
              <a:fillRect/>
            </a:stretch>
          </p:blipFill>
          <p:spPr bwMode="auto">
            <a:xfrm>
              <a:off x="1619672" y="4005064"/>
              <a:ext cx="6424833" cy="2232248"/>
            </a:xfrm>
            <a:prstGeom prst="rect">
              <a:avLst/>
            </a:prstGeom>
            <a:noFill/>
          </p:spPr>
        </p:pic>
      </p:grpSp>
      <p:graphicFrame>
        <p:nvGraphicFramePr>
          <p:cNvPr id="11" name="개체 10"/>
          <p:cNvGraphicFramePr>
            <a:graphicFrameLocks noChangeAspect="1"/>
          </p:cNvGraphicFramePr>
          <p:nvPr/>
        </p:nvGraphicFramePr>
        <p:xfrm>
          <a:off x="1187624" y="1196752"/>
          <a:ext cx="1872208" cy="766929"/>
        </p:xfrm>
        <a:graphic>
          <a:graphicData uri="http://schemas.openxmlformats.org/presentationml/2006/ole">
            <mc:AlternateContent xmlns:mc="http://schemas.openxmlformats.org/markup-compatibility/2006">
              <mc:Choice xmlns:v="urn:schemas-microsoft-com:vml" Requires="v">
                <p:oleObj spid="_x0000_s20497" name="수식" r:id="rId5" imgW="1054100" imgH="431800" progId="Equation.3">
                  <p:embed/>
                </p:oleObj>
              </mc:Choice>
              <mc:Fallback>
                <p:oleObj name="수식" r:id="rId5" imgW="1054100" imgH="431800" progId="Equation.3">
                  <p:embed/>
                  <p:pic>
                    <p:nvPicPr>
                      <p:cNvPr id="0"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624" y="1196752"/>
                        <a:ext cx="1872208" cy="7669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6761498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827584" y="908720"/>
            <a:ext cx="7416824" cy="4108817"/>
          </a:xfrm>
          <a:prstGeom prst="rect">
            <a:avLst/>
          </a:prstGeom>
        </p:spPr>
        <p:txBody>
          <a:bodyPr wrap="square">
            <a:spAutoFit/>
          </a:bodyPr>
          <a:lstStyle/>
          <a:p>
            <a:r>
              <a:rPr lang="ko-KR" altLang="en-US" dirty="0" smtClean="0"/>
              <a:t>▶</a:t>
            </a:r>
            <a:r>
              <a:rPr lang="ko-KR" altLang="en-US" b="1" dirty="0" smtClean="0">
                <a:solidFill>
                  <a:srgbClr val="7030A0"/>
                </a:solidFill>
              </a:rPr>
              <a:t> </a:t>
            </a:r>
            <a:r>
              <a:rPr lang="en-US" altLang="ko-KR" b="1" dirty="0" smtClean="0">
                <a:solidFill>
                  <a:srgbClr val="7030A0"/>
                </a:solidFill>
              </a:rPr>
              <a:t>algorithm</a:t>
            </a:r>
            <a:r>
              <a:rPr lang="ko-KR" altLang="en-US" b="1" dirty="0" smtClean="0">
                <a:solidFill>
                  <a:srgbClr val="7030A0"/>
                </a:solidFill>
              </a:rPr>
              <a:t> </a:t>
            </a:r>
          </a:p>
          <a:p>
            <a:pPr>
              <a:lnSpc>
                <a:spcPct val="150000"/>
              </a:lnSpc>
            </a:pPr>
            <a:r>
              <a:rPr lang="ko-KR" altLang="en-US" dirty="0" smtClean="0"/>
              <a:t>    주어진 함수 </a:t>
            </a:r>
            <a:r>
              <a:rPr lang="en-US" altLang="ko-KR" dirty="0" smtClean="0"/>
              <a:t>f(x)</a:t>
            </a:r>
            <a:r>
              <a:rPr lang="ko-KR" altLang="en-US" dirty="0" smtClean="0"/>
              <a:t>가 구간 </a:t>
            </a:r>
            <a:r>
              <a:rPr lang="en-US" altLang="ko-KR" dirty="0" smtClean="0"/>
              <a:t>[a, b]</a:t>
            </a:r>
            <a:r>
              <a:rPr lang="ko-KR" altLang="en-US" dirty="0" smtClean="0"/>
              <a:t>에서 연속이면 </a:t>
            </a:r>
          </a:p>
          <a:p>
            <a:pPr>
              <a:lnSpc>
                <a:spcPct val="150000"/>
              </a:lnSpc>
            </a:pPr>
            <a:endParaRPr lang="en-US" altLang="ko-KR" dirty="0" smtClean="0"/>
          </a:p>
          <a:p>
            <a:pPr>
              <a:lnSpc>
                <a:spcPct val="150000"/>
              </a:lnSpc>
            </a:pPr>
            <a:r>
              <a:rPr lang="ko-KR" altLang="en-US" dirty="0" smtClean="0"/>
              <a:t>    </a:t>
            </a:r>
            <a:r>
              <a:rPr lang="en-US" altLang="ko-KR" dirty="0" smtClean="0"/>
              <a:t>1. f(a) x f(b) &lt; 0</a:t>
            </a:r>
            <a:r>
              <a:rPr lang="ko-KR" altLang="en-US" dirty="0" smtClean="0"/>
              <a:t>되는 두 점 </a:t>
            </a:r>
            <a:r>
              <a:rPr lang="en-US" altLang="ko-KR" dirty="0" smtClean="0"/>
              <a:t>a, b</a:t>
            </a:r>
            <a:r>
              <a:rPr lang="ko-KR" altLang="en-US" dirty="0" smtClean="0"/>
              <a:t>를 취한다</a:t>
            </a:r>
            <a:r>
              <a:rPr lang="en-US" altLang="ko-KR" dirty="0" smtClean="0"/>
              <a:t>.</a:t>
            </a:r>
            <a:r>
              <a:rPr lang="ko-KR" altLang="en-US" dirty="0" smtClean="0"/>
              <a:t> </a:t>
            </a:r>
          </a:p>
          <a:p>
            <a:pPr>
              <a:lnSpc>
                <a:spcPct val="150000"/>
              </a:lnSpc>
            </a:pPr>
            <a:r>
              <a:rPr lang="ko-KR" altLang="en-US" dirty="0" smtClean="0"/>
              <a:t>    </a:t>
            </a:r>
            <a:r>
              <a:rPr lang="en-US" altLang="ko-KR" dirty="0" smtClean="0"/>
              <a:t>2. m = (a + b) / 2</a:t>
            </a:r>
            <a:r>
              <a:rPr lang="ko-KR" altLang="en-US" dirty="0" smtClean="0"/>
              <a:t>를 계산한다</a:t>
            </a:r>
            <a:r>
              <a:rPr lang="en-US" altLang="ko-KR" dirty="0" smtClean="0"/>
              <a:t>.</a:t>
            </a:r>
            <a:r>
              <a:rPr lang="ko-KR" altLang="en-US" dirty="0" smtClean="0"/>
              <a:t> </a:t>
            </a:r>
          </a:p>
          <a:p>
            <a:pPr>
              <a:lnSpc>
                <a:spcPct val="150000"/>
              </a:lnSpc>
            </a:pPr>
            <a:r>
              <a:rPr lang="ko-KR" altLang="en-US" dirty="0" smtClean="0"/>
              <a:t>    </a:t>
            </a:r>
            <a:r>
              <a:rPr lang="en-US" altLang="ko-KR" dirty="0" smtClean="0"/>
              <a:t>3. |a - m| &lt; ε(</a:t>
            </a:r>
            <a:r>
              <a:rPr lang="ko-KR" altLang="en-US" dirty="0" smtClean="0"/>
              <a:t>보통 </a:t>
            </a:r>
            <a:r>
              <a:rPr lang="en-US" altLang="ko-KR" dirty="0" smtClean="0"/>
              <a:t>10</a:t>
            </a:r>
            <a:r>
              <a:rPr lang="en-US" altLang="ko-KR" baseline="30000" dirty="0" smtClean="0"/>
              <a:t>-6</a:t>
            </a:r>
            <a:r>
              <a:rPr lang="en-US" altLang="ko-KR" dirty="0" smtClean="0"/>
              <a:t>) </a:t>
            </a:r>
            <a:r>
              <a:rPr lang="ko-KR" altLang="en-US" dirty="0" smtClean="0"/>
              <a:t>또는 </a:t>
            </a:r>
            <a:r>
              <a:rPr lang="en-US" altLang="ko-KR" dirty="0" smtClean="0"/>
              <a:t>|b - m| &lt; ε(</a:t>
            </a:r>
            <a:r>
              <a:rPr lang="ko-KR" altLang="en-US" dirty="0" smtClean="0"/>
              <a:t>보통 </a:t>
            </a:r>
            <a:r>
              <a:rPr lang="en-US" altLang="ko-KR" dirty="0" smtClean="0"/>
              <a:t>10</a:t>
            </a:r>
            <a:r>
              <a:rPr lang="en-US" altLang="ko-KR" baseline="30000" dirty="0" smtClean="0"/>
              <a:t>-6</a:t>
            </a:r>
            <a:r>
              <a:rPr lang="en-US" altLang="ko-KR" dirty="0" smtClean="0"/>
              <a:t>) </a:t>
            </a:r>
            <a:r>
              <a:rPr lang="ko-KR" altLang="en-US" dirty="0" smtClean="0"/>
              <a:t>이면 </a:t>
            </a:r>
            <a:r>
              <a:rPr lang="en-US" altLang="ko-KR" dirty="0" smtClean="0"/>
              <a:t>5</a:t>
            </a:r>
            <a:r>
              <a:rPr lang="ko-KR" altLang="en-US" dirty="0" smtClean="0"/>
              <a:t>로 간다</a:t>
            </a:r>
            <a:r>
              <a:rPr lang="en-US" altLang="ko-KR" dirty="0" smtClean="0"/>
              <a:t>.</a:t>
            </a:r>
            <a:r>
              <a:rPr lang="ko-KR" altLang="en-US" dirty="0" smtClean="0"/>
              <a:t> </a:t>
            </a:r>
          </a:p>
          <a:p>
            <a:pPr>
              <a:lnSpc>
                <a:spcPct val="150000"/>
              </a:lnSpc>
            </a:pPr>
            <a:r>
              <a:rPr lang="ko-KR" altLang="en-US" dirty="0" smtClean="0"/>
              <a:t>    </a:t>
            </a:r>
            <a:r>
              <a:rPr lang="en-US" altLang="ko-KR" dirty="0" smtClean="0"/>
              <a:t>4. </a:t>
            </a:r>
            <a:r>
              <a:rPr lang="ko-KR" altLang="en-US" dirty="0" smtClean="0"/>
              <a:t>만약 </a:t>
            </a:r>
            <a:r>
              <a:rPr lang="en-US" altLang="ko-KR" dirty="0" smtClean="0"/>
              <a:t>f(a) x f(m) = 0</a:t>
            </a:r>
            <a:r>
              <a:rPr lang="ko-KR" altLang="en-US" dirty="0" smtClean="0"/>
              <a:t>이면 </a:t>
            </a:r>
            <a:r>
              <a:rPr lang="en-US" altLang="ko-KR" dirty="0" smtClean="0"/>
              <a:t>m</a:t>
            </a:r>
            <a:r>
              <a:rPr lang="ko-KR" altLang="en-US" dirty="0" smtClean="0"/>
              <a:t>이 구하는 해이므로 </a:t>
            </a:r>
            <a:r>
              <a:rPr lang="en-US" altLang="ko-KR" dirty="0" smtClean="0"/>
              <a:t>5</a:t>
            </a:r>
            <a:r>
              <a:rPr lang="ko-KR" altLang="en-US" dirty="0" smtClean="0"/>
              <a:t>로 간다</a:t>
            </a:r>
            <a:r>
              <a:rPr lang="en-US" altLang="ko-KR" dirty="0" smtClean="0"/>
              <a:t>.</a:t>
            </a:r>
            <a:r>
              <a:rPr lang="ko-KR" altLang="en-US" dirty="0" smtClean="0"/>
              <a:t> </a:t>
            </a:r>
          </a:p>
          <a:p>
            <a:pPr>
              <a:lnSpc>
                <a:spcPct val="150000"/>
              </a:lnSpc>
            </a:pPr>
            <a:r>
              <a:rPr lang="ko-KR" altLang="en-US" dirty="0" smtClean="0"/>
              <a:t>       만약 </a:t>
            </a:r>
            <a:r>
              <a:rPr lang="en-US" altLang="ko-KR" dirty="0" smtClean="0"/>
              <a:t>f(a) x f(m) &lt; 0</a:t>
            </a:r>
            <a:r>
              <a:rPr lang="ko-KR" altLang="en-US" dirty="0" smtClean="0"/>
              <a:t>이면 </a:t>
            </a:r>
            <a:r>
              <a:rPr lang="en-US" altLang="ko-KR" dirty="0" smtClean="0"/>
              <a:t>b</a:t>
            </a:r>
            <a:r>
              <a:rPr lang="ko-KR" altLang="en-US" dirty="0" smtClean="0"/>
              <a:t>를 </a:t>
            </a:r>
            <a:r>
              <a:rPr lang="en-US" altLang="ko-KR" dirty="0" smtClean="0"/>
              <a:t>m</a:t>
            </a:r>
            <a:r>
              <a:rPr lang="ko-KR" altLang="en-US" dirty="0" smtClean="0"/>
              <a:t>으로 대체</a:t>
            </a:r>
            <a:r>
              <a:rPr lang="en-US" altLang="ko-KR" dirty="0" smtClean="0"/>
              <a:t>(b = m) </a:t>
            </a:r>
            <a:r>
              <a:rPr lang="ko-KR" altLang="en-US" dirty="0" smtClean="0"/>
              <a:t>하고 </a:t>
            </a:r>
            <a:r>
              <a:rPr lang="en-US" altLang="ko-KR" dirty="0" smtClean="0"/>
              <a:t>2</a:t>
            </a:r>
            <a:r>
              <a:rPr lang="ko-KR" altLang="en-US" dirty="0" smtClean="0"/>
              <a:t>로 간다</a:t>
            </a:r>
            <a:r>
              <a:rPr lang="en-US" altLang="ko-KR" dirty="0" smtClean="0"/>
              <a:t>.</a:t>
            </a:r>
            <a:r>
              <a:rPr lang="ko-KR" altLang="en-US" dirty="0" smtClean="0"/>
              <a:t> </a:t>
            </a:r>
          </a:p>
          <a:p>
            <a:pPr>
              <a:lnSpc>
                <a:spcPct val="150000"/>
              </a:lnSpc>
            </a:pPr>
            <a:r>
              <a:rPr lang="ko-KR" altLang="en-US" dirty="0" smtClean="0"/>
              <a:t>       만약 </a:t>
            </a:r>
            <a:r>
              <a:rPr lang="en-US" altLang="ko-KR" dirty="0" smtClean="0"/>
              <a:t>f(a) x f(m) &gt; 0</a:t>
            </a:r>
            <a:r>
              <a:rPr lang="ko-KR" altLang="en-US" dirty="0" smtClean="0"/>
              <a:t>이면 </a:t>
            </a:r>
            <a:r>
              <a:rPr lang="en-US" altLang="ko-KR" dirty="0" smtClean="0"/>
              <a:t>a</a:t>
            </a:r>
            <a:r>
              <a:rPr lang="ko-KR" altLang="en-US" dirty="0" smtClean="0"/>
              <a:t>를 </a:t>
            </a:r>
            <a:r>
              <a:rPr lang="en-US" altLang="ko-KR" dirty="0" smtClean="0"/>
              <a:t>m</a:t>
            </a:r>
            <a:r>
              <a:rPr lang="ko-KR" altLang="en-US" dirty="0" smtClean="0"/>
              <a:t>으로 대체</a:t>
            </a:r>
            <a:r>
              <a:rPr lang="en-US" altLang="ko-KR" dirty="0" smtClean="0"/>
              <a:t>(a = m) </a:t>
            </a:r>
            <a:r>
              <a:rPr lang="ko-KR" altLang="en-US" dirty="0" smtClean="0"/>
              <a:t>하고 </a:t>
            </a:r>
            <a:r>
              <a:rPr lang="en-US" altLang="ko-KR" dirty="0" smtClean="0"/>
              <a:t>2</a:t>
            </a:r>
            <a:r>
              <a:rPr lang="ko-KR" altLang="en-US" dirty="0" smtClean="0"/>
              <a:t>로 간다</a:t>
            </a:r>
            <a:r>
              <a:rPr lang="en-US" altLang="ko-KR" dirty="0" smtClean="0"/>
              <a:t>.</a:t>
            </a:r>
            <a:r>
              <a:rPr lang="ko-KR" altLang="en-US" dirty="0" smtClean="0"/>
              <a:t> </a:t>
            </a:r>
          </a:p>
          <a:p>
            <a:pPr>
              <a:lnSpc>
                <a:spcPct val="150000"/>
              </a:lnSpc>
            </a:pPr>
            <a:r>
              <a:rPr lang="ko-KR" altLang="en-US" dirty="0" smtClean="0"/>
              <a:t>    </a:t>
            </a:r>
            <a:r>
              <a:rPr lang="en-US" altLang="ko-KR" dirty="0" smtClean="0"/>
              <a:t>5. </a:t>
            </a:r>
            <a:r>
              <a:rPr lang="ko-KR" altLang="en-US" dirty="0" smtClean="0"/>
              <a:t>근이 </a:t>
            </a:r>
            <a:r>
              <a:rPr lang="en-US" altLang="ko-KR" dirty="0" smtClean="0"/>
              <a:t>m</a:t>
            </a:r>
            <a:r>
              <a:rPr lang="ko-KR" altLang="en-US" dirty="0" smtClean="0"/>
              <a:t>임을 출력한다</a:t>
            </a:r>
            <a:r>
              <a:rPr lang="en-US" altLang="ko-KR" dirty="0" smtClean="0"/>
              <a:t>.</a:t>
            </a:r>
            <a:r>
              <a:rPr lang="ko-KR" altLang="en-US" dirty="0" smtClean="0"/>
              <a:t> </a:t>
            </a:r>
            <a:endParaRPr lang="ko-KR" altLang="en-US" dirty="0"/>
          </a:p>
        </p:txBody>
      </p:sp>
    </p:spTree>
    <p:extLst>
      <p:ext uri="{BB962C8B-B14F-4D97-AF65-F5344CB8AC3E}">
        <p14:creationId xmlns:p14="http://schemas.microsoft.com/office/powerpoint/2010/main" val="21366558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91872"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noChangeArrowheads="1"/>
          </p:cNvPicPr>
          <p:nvPr/>
        </p:nvPicPr>
        <p:blipFill>
          <a:blip r:embed="rId2" cstate="print"/>
          <a:srcRect/>
          <a:stretch>
            <a:fillRect/>
          </a:stretch>
        </p:blipFill>
        <p:spPr bwMode="auto">
          <a:xfrm>
            <a:off x="107504" y="116632"/>
            <a:ext cx="1079500" cy="288925"/>
          </a:xfrm>
          <a:prstGeom prst="rect">
            <a:avLst/>
          </a:prstGeom>
          <a:noFill/>
          <a:ln w="9525">
            <a:noFill/>
            <a:miter lim="800000"/>
            <a:headEnd/>
            <a:tailEnd/>
          </a:ln>
        </p:spPr>
      </p:pic>
      <p:sp>
        <p:nvSpPr>
          <p:cNvPr id="10" name="직사각형 9"/>
          <p:cNvSpPr/>
          <p:nvPr/>
        </p:nvSpPr>
        <p:spPr>
          <a:xfrm>
            <a:off x="683568" y="889844"/>
            <a:ext cx="8280920" cy="4247317"/>
          </a:xfrm>
          <a:prstGeom prst="rect">
            <a:avLst/>
          </a:prstGeom>
        </p:spPr>
        <p:txBody>
          <a:bodyPr wrap="square">
            <a:spAutoFit/>
          </a:bodyPr>
          <a:lstStyle/>
          <a:p>
            <a:pPr lvl="1">
              <a:lnSpc>
                <a:spcPct val="150000"/>
              </a:lnSpc>
              <a:buFont typeface="Wingdings" pitchFamily="2" charset="2"/>
              <a:buChar char="§"/>
            </a:pPr>
            <a:r>
              <a:rPr lang="en-US" altLang="ko-KR" dirty="0"/>
              <a:t> </a:t>
            </a:r>
            <a:r>
              <a:rPr lang="en-US" altLang="ko-KR" dirty="0" smtClean="0"/>
              <a:t> </a:t>
            </a:r>
            <a:r>
              <a:rPr lang="en-US" altLang="ko-KR" b="1" dirty="0">
                <a:solidFill>
                  <a:srgbClr val="7030A0"/>
                </a:solidFill>
              </a:rPr>
              <a:t>ALGOL-W, Euler </a:t>
            </a:r>
            <a:r>
              <a:rPr lang="en-US" altLang="ko-KR" dirty="0"/>
              <a:t>: N</a:t>
            </a:r>
            <a:r>
              <a:rPr lang="en-US" altLang="ko-KR" dirty="0" smtClean="0"/>
              <a:t>. Wirth </a:t>
            </a:r>
            <a:endParaRPr lang="en-US" altLang="ko-KR" dirty="0"/>
          </a:p>
          <a:p>
            <a:pPr lvl="1">
              <a:lnSpc>
                <a:spcPct val="150000"/>
              </a:lnSpc>
              <a:buFont typeface="Wingdings" pitchFamily="2" charset="2"/>
              <a:buChar char="§"/>
            </a:pPr>
            <a:r>
              <a:rPr lang="en-US" altLang="ko-KR" dirty="0"/>
              <a:t> </a:t>
            </a:r>
            <a:r>
              <a:rPr lang="en-US" altLang="ko-KR" dirty="0" smtClean="0"/>
              <a:t> </a:t>
            </a:r>
            <a:r>
              <a:rPr lang="en-US" altLang="ko-KR" b="1" dirty="0">
                <a:solidFill>
                  <a:srgbClr val="7030A0"/>
                </a:solidFill>
              </a:rPr>
              <a:t>APL</a:t>
            </a:r>
            <a:r>
              <a:rPr lang="en-US" altLang="ko-KR" dirty="0"/>
              <a:t> : Iverson, compact notation for computation </a:t>
            </a:r>
          </a:p>
          <a:p>
            <a:pPr lvl="1">
              <a:lnSpc>
                <a:spcPct val="150000"/>
              </a:lnSpc>
              <a:buFont typeface="Wingdings" pitchFamily="2" charset="2"/>
              <a:buChar char="§"/>
            </a:pPr>
            <a:r>
              <a:rPr lang="en-US" altLang="ko-KR" dirty="0"/>
              <a:t> </a:t>
            </a:r>
            <a:r>
              <a:rPr lang="en-US" altLang="ko-KR" dirty="0" smtClean="0"/>
              <a:t> </a:t>
            </a:r>
            <a:r>
              <a:rPr lang="en-US" altLang="ko-KR" b="1" dirty="0">
                <a:solidFill>
                  <a:srgbClr val="7030A0"/>
                </a:solidFill>
              </a:rPr>
              <a:t>LISP</a:t>
            </a:r>
            <a:r>
              <a:rPr lang="en-US" altLang="ko-KR" dirty="0"/>
              <a:t> : mid-50, MIT</a:t>
            </a:r>
            <a:r>
              <a:rPr lang="ko-KR" altLang="en-US" dirty="0"/>
              <a:t>의 </a:t>
            </a:r>
            <a:r>
              <a:rPr lang="en-US" altLang="ko-KR" dirty="0"/>
              <a:t>John McCarthy, AI</a:t>
            </a:r>
            <a:r>
              <a:rPr lang="ko-KR" altLang="en-US" dirty="0"/>
              <a:t>용 </a:t>
            </a:r>
          </a:p>
          <a:p>
            <a:pPr lvl="1">
              <a:lnSpc>
                <a:spcPct val="150000"/>
              </a:lnSpc>
              <a:buFont typeface="Wingdings" pitchFamily="2" charset="2"/>
              <a:buChar char="§"/>
            </a:pPr>
            <a:r>
              <a:rPr lang="ko-KR" altLang="en-US" dirty="0"/>
              <a:t> </a:t>
            </a:r>
            <a:r>
              <a:rPr lang="en-US" altLang="ko-KR" dirty="0" smtClean="0"/>
              <a:t> </a:t>
            </a:r>
            <a:r>
              <a:rPr lang="en-US" altLang="ko-KR" b="1" dirty="0">
                <a:solidFill>
                  <a:srgbClr val="7030A0"/>
                </a:solidFill>
              </a:rPr>
              <a:t>SNOBOL</a:t>
            </a:r>
            <a:r>
              <a:rPr lang="en-US" altLang="ko-KR" dirty="0"/>
              <a:t> : Farber, Griswold, </a:t>
            </a:r>
            <a:r>
              <a:rPr lang="en-US" altLang="ko-KR" dirty="0" err="1"/>
              <a:t>Polonsky</a:t>
            </a:r>
            <a:r>
              <a:rPr lang="en-US" altLang="ko-KR" dirty="0"/>
              <a:t> </a:t>
            </a:r>
          </a:p>
          <a:p>
            <a:pPr lvl="1">
              <a:lnSpc>
                <a:spcPct val="150000"/>
              </a:lnSpc>
              <a:buFont typeface="Wingdings" pitchFamily="2" charset="2"/>
              <a:buChar char="§"/>
            </a:pPr>
            <a:r>
              <a:rPr lang="en-US" altLang="ko-KR" dirty="0"/>
              <a:t> </a:t>
            </a:r>
            <a:r>
              <a:rPr lang="en-US" altLang="ko-KR" dirty="0" smtClean="0"/>
              <a:t> </a:t>
            </a:r>
            <a:r>
              <a:rPr lang="en-US" altLang="ko-KR" b="1" dirty="0">
                <a:solidFill>
                  <a:srgbClr val="7030A0"/>
                </a:solidFill>
              </a:rPr>
              <a:t>PL/1</a:t>
            </a:r>
            <a:r>
              <a:rPr lang="en-US" altLang="ko-KR" dirty="0"/>
              <a:t> : IBM, FORTRAN</a:t>
            </a:r>
            <a:r>
              <a:rPr lang="ko-KR" altLang="en-US" dirty="0"/>
              <a:t>과 </a:t>
            </a:r>
            <a:r>
              <a:rPr lang="en-US" altLang="ko-KR" dirty="0"/>
              <a:t>COBOL</a:t>
            </a:r>
            <a:r>
              <a:rPr lang="ko-KR" altLang="en-US" dirty="0"/>
              <a:t>의 대체를 위하여 개발</a:t>
            </a:r>
            <a:r>
              <a:rPr lang="en-US" altLang="ko-KR" dirty="0"/>
              <a:t>,</a:t>
            </a:r>
            <a:r>
              <a:rPr lang="ko-KR" altLang="en-US" dirty="0"/>
              <a:t> </a:t>
            </a:r>
          </a:p>
          <a:p>
            <a:pPr lvl="1">
              <a:lnSpc>
                <a:spcPct val="150000"/>
              </a:lnSpc>
              <a:buFont typeface="Wingdings" pitchFamily="2" charset="2"/>
              <a:buChar char="§"/>
            </a:pPr>
            <a:r>
              <a:rPr lang="ko-KR" altLang="en-US" dirty="0"/>
              <a:t> </a:t>
            </a:r>
            <a:r>
              <a:rPr lang="en-US" altLang="ko-KR" dirty="0" smtClean="0"/>
              <a:t> </a:t>
            </a:r>
            <a:r>
              <a:rPr lang="en-US" altLang="ko-KR" b="1" dirty="0">
                <a:solidFill>
                  <a:srgbClr val="7030A0"/>
                </a:solidFill>
              </a:rPr>
              <a:t>SIMULA</a:t>
            </a:r>
            <a:r>
              <a:rPr lang="en-US" altLang="ko-KR" dirty="0"/>
              <a:t> : mid-60, Dahl</a:t>
            </a:r>
            <a:r>
              <a:rPr lang="ko-KR" altLang="en-US" dirty="0"/>
              <a:t>과 </a:t>
            </a:r>
            <a:r>
              <a:rPr lang="en-US" altLang="ko-KR" dirty="0" err="1"/>
              <a:t>Nygaard</a:t>
            </a:r>
            <a:r>
              <a:rPr lang="en-US" altLang="ko-KR" dirty="0"/>
              <a:t>, class </a:t>
            </a:r>
            <a:r>
              <a:rPr lang="ko-KR" altLang="en-US" dirty="0"/>
              <a:t>개념 도입 </a:t>
            </a:r>
          </a:p>
          <a:p>
            <a:pPr lvl="1">
              <a:lnSpc>
                <a:spcPct val="150000"/>
              </a:lnSpc>
            </a:pPr>
            <a:r>
              <a:rPr lang="ko-KR" altLang="en-US" dirty="0"/>
              <a:t>                → </a:t>
            </a:r>
            <a:r>
              <a:rPr lang="en-US" altLang="ko-KR" dirty="0"/>
              <a:t>data abstraction </a:t>
            </a:r>
          </a:p>
          <a:p>
            <a:pPr lvl="1">
              <a:lnSpc>
                <a:spcPct val="150000"/>
              </a:lnSpc>
              <a:buFont typeface="Wingdings" pitchFamily="2" charset="2"/>
              <a:buChar char="§"/>
            </a:pPr>
            <a:r>
              <a:rPr lang="en-US" altLang="ko-KR" dirty="0" smtClean="0"/>
              <a:t>  </a:t>
            </a:r>
            <a:r>
              <a:rPr lang="en-US" altLang="ko-KR" b="1" dirty="0">
                <a:solidFill>
                  <a:srgbClr val="7030A0"/>
                </a:solidFill>
              </a:rPr>
              <a:t>BASIC</a:t>
            </a:r>
            <a:r>
              <a:rPr lang="en-US" altLang="ko-KR" dirty="0"/>
              <a:t>(</a:t>
            </a:r>
            <a:r>
              <a:rPr lang="en-US" altLang="ko-KR" u="sng" dirty="0"/>
              <a:t>B</a:t>
            </a:r>
            <a:r>
              <a:rPr lang="en-US" altLang="ko-KR" dirty="0"/>
              <a:t>eginner's </a:t>
            </a:r>
            <a:r>
              <a:rPr lang="en-US" altLang="ko-KR" u="sng" dirty="0"/>
              <a:t>A</a:t>
            </a:r>
            <a:r>
              <a:rPr lang="en-US" altLang="ko-KR" dirty="0"/>
              <a:t>ll-purpose </a:t>
            </a:r>
            <a:r>
              <a:rPr lang="en-US" altLang="ko-KR" u="sng" dirty="0"/>
              <a:t>S</a:t>
            </a:r>
            <a:r>
              <a:rPr lang="en-US" altLang="ko-KR" dirty="0"/>
              <a:t>ymbolic </a:t>
            </a:r>
            <a:r>
              <a:rPr lang="en-US" altLang="ko-KR" u="sng" dirty="0"/>
              <a:t>I</a:t>
            </a:r>
            <a:r>
              <a:rPr lang="en-US" altLang="ko-KR" dirty="0"/>
              <a:t>nstruction </a:t>
            </a:r>
            <a:r>
              <a:rPr lang="en-US" altLang="ko-KR" u="sng" dirty="0"/>
              <a:t>C</a:t>
            </a:r>
            <a:r>
              <a:rPr lang="en-US" altLang="ko-KR" dirty="0"/>
              <a:t>ode) </a:t>
            </a:r>
            <a:r>
              <a:rPr lang="en-US" altLang="ko-KR" dirty="0" smtClean="0"/>
              <a:t>: 1965</a:t>
            </a:r>
            <a:r>
              <a:rPr lang="ko-KR" altLang="en-US" dirty="0" smtClean="0"/>
              <a:t>년</a:t>
            </a:r>
            <a:endParaRPr lang="en-US" altLang="ko-KR" dirty="0" smtClean="0"/>
          </a:p>
          <a:p>
            <a:pPr lvl="1">
              <a:lnSpc>
                <a:spcPct val="150000"/>
              </a:lnSpc>
            </a:pPr>
            <a:r>
              <a:rPr lang="en-US" altLang="ko-KR" dirty="0"/>
              <a:t>       </a:t>
            </a:r>
            <a:r>
              <a:rPr lang="ko-KR" altLang="en-US" dirty="0"/>
              <a:t>미국 </a:t>
            </a:r>
            <a:r>
              <a:rPr lang="en-US" altLang="ko-KR" dirty="0"/>
              <a:t>Dartmouth </a:t>
            </a:r>
            <a:r>
              <a:rPr lang="ko-KR" altLang="en-US" dirty="0"/>
              <a:t>대학 </a:t>
            </a:r>
            <a:r>
              <a:rPr lang="en-US" altLang="ko-KR" dirty="0"/>
              <a:t>John G. </a:t>
            </a:r>
            <a:r>
              <a:rPr lang="en-US" altLang="ko-KR" dirty="0" err="1"/>
              <a:t>Kermony</a:t>
            </a:r>
            <a:r>
              <a:rPr lang="en-US" altLang="ko-KR" dirty="0"/>
              <a:t>, Thomas E. Kurtz </a:t>
            </a:r>
            <a:r>
              <a:rPr lang="ko-KR" altLang="en-US" dirty="0"/>
              <a:t>개발 </a:t>
            </a:r>
          </a:p>
          <a:p>
            <a:pPr lvl="1">
              <a:lnSpc>
                <a:spcPct val="150000"/>
              </a:lnSpc>
            </a:pPr>
            <a:r>
              <a:rPr lang="ko-KR" altLang="en-US" dirty="0"/>
              <a:t>       대화형 언어</a:t>
            </a:r>
            <a:r>
              <a:rPr lang="en-US" altLang="ko-KR" dirty="0"/>
              <a:t>(interactive language)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847856" y="116632"/>
            <a:ext cx="1296144"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  2011</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2</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6" name="TextBox 5"/>
          <p:cNvSpPr txBox="1"/>
          <p:nvPr/>
        </p:nvSpPr>
        <p:spPr>
          <a:xfrm>
            <a:off x="107504" y="116632"/>
            <a:ext cx="2555776"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수치해석 </a:t>
            </a:r>
            <a:r>
              <a:rPr lang="en-US" altLang="ko-KR" sz="1100" dirty="0" smtClean="0">
                <a:solidFill>
                  <a:srgbClr val="0315BD"/>
                </a:solidFill>
                <a:latin typeface="휴먼엑스포" pitchFamily="18" charset="-127"/>
                <a:ea typeface="휴먼엑스포" pitchFamily="18" charset="-127"/>
              </a:rPr>
              <a:t>/ Numerical Analysis</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4098" name="Picture 2"/>
          <p:cNvPicPr>
            <a:picLocks noChangeAspect="1" noChangeArrowheads="1"/>
          </p:cNvPicPr>
          <p:nvPr/>
        </p:nvPicPr>
        <p:blipFill>
          <a:blip r:embed="rId2" cstate="print"/>
          <a:srcRect/>
          <a:stretch>
            <a:fillRect/>
          </a:stretch>
        </p:blipFill>
        <p:spPr bwMode="auto">
          <a:xfrm>
            <a:off x="971600" y="764704"/>
            <a:ext cx="5612610" cy="5544616"/>
          </a:xfrm>
          <a:prstGeom prst="rect">
            <a:avLst/>
          </a:prstGeom>
          <a:noFill/>
          <a:ln w="9525">
            <a:noFill/>
            <a:miter lim="800000"/>
            <a:headEnd/>
            <a:tailEnd/>
          </a:ln>
        </p:spPr>
      </p:pic>
    </p:spTree>
    <p:extLst>
      <p:ext uri="{BB962C8B-B14F-4D97-AF65-F5344CB8AC3E}">
        <p14:creationId xmlns:p14="http://schemas.microsoft.com/office/powerpoint/2010/main" val="32720328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323528" y="764704"/>
            <a:ext cx="7056784" cy="5816977"/>
          </a:xfrm>
          <a:prstGeom prst="rect">
            <a:avLst/>
          </a:prstGeom>
        </p:spPr>
        <p:txBody>
          <a:bodyPr wrap="square">
            <a:spAutoFit/>
          </a:bodyPr>
          <a:lstStyle/>
          <a:p>
            <a:r>
              <a:rPr lang="en-US" altLang="ko-KR" dirty="0" smtClean="0"/>
              <a:t>▶ Fortran </a:t>
            </a:r>
            <a:r>
              <a:rPr lang="ko-KR" altLang="en-US" dirty="0" smtClean="0"/>
              <a:t>프로그램 예제 </a:t>
            </a:r>
          </a:p>
          <a:p>
            <a:r>
              <a:rPr lang="ko-KR" altLang="en-US" sz="1200" dirty="0" smtClean="0"/>
              <a:t>      </a:t>
            </a:r>
            <a:r>
              <a:rPr lang="en-US" altLang="ko-KR" sz="1200" dirty="0" smtClean="0"/>
              <a:t>C      BISECTION METHOD </a:t>
            </a:r>
          </a:p>
          <a:p>
            <a:r>
              <a:rPr lang="en-US" altLang="ko-KR" sz="1200" dirty="0" smtClean="0"/>
              <a:t>      C      TO SOLVE F(X) = 0 </a:t>
            </a:r>
          </a:p>
          <a:p>
            <a:r>
              <a:rPr lang="en-US" altLang="ko-KR" sz="1200" dirty="0" smtClean="0"/>
              <a:t>              READ(5, 15) A, B </a:t>
            </a:r>
          </a:p>
          <a:p>
            <a:r>
              <a:rPr lang="en-US" altLang="ko-KR" sz="1200" dirty="0" smtClean="0"/>
              <a:t>      C </a:t>
            </a:r>
          </a:p>
          <a:p>
            <a:r>
              <a:rPr lang="en-US" altLang="ko-KR" sz="1200" dirty="0" smtClean="0"/>
              <a:t>           1  </a:t>
            </a:r>
            <a:r>
              <a:rPr lang="en-US" altLang="ko-KR" sz="1200" dirty="0" smtClean="0"/>
              <a:t>X </a:t>
            </a:r>
            <a:r>
              <a:rPr lang="en-US" altLang="ko-KR" sz="1200" dirty="0" smtClean="0"/>
              <a:t>= (A + B) / 2. </a:t>
            </a:r>
          </a:p>
          <a:p>
            <a:r>
              <a:rPr lang="en-US" altLang="ko-KR" sz="1200" dirty="0" smtClean="0"/>
              <a:t>               </a:t>
            </a:r>
            <a:r>
              <a:rPr lang="en-US" altLang="ko-KR" sz="1200" dirty="0" smtClean="0"/>
              <a:t>IF(</a:t>
            </a:r>
            <a:r>
              <a:rPr lang="en-US" altLang="ko-KR" sz="1200" dirty="0" smtClean="0"/>
              <a:t>ABS(</a:t>
            </a:r>
            <a:r>
              <a:rPr lang="en-US" altLang="ko-KR" sz="1200" dirty="0" smtClean="0"/>
              <a:t>A-X).LT.10</a:t>
            </a:r>
            <a:r>
              <a:rPr lang="en-US" altLang="ko-KR" sz="1200" dirty="0" smtClean="0"/>
              <a:t>.**(-6).</a:t>
            </a:r>
            <a:r>
              <a:rPr lang="en-US" altLang="ko-KR" sz="1200" dirty="0" smtClean="0"/>
              <a:t>OR.ABS(B-X).LT.10</a:t>
            </a:r>
            <a:r>
              <a:rPr lang="en-US" altLang="ko-KR" sz="1200" dirty="0" smtClean="0"/>
              <a:t>.**(-6)) GOTO 8 </a:t>
            </a:r>
          </a:p>
          <a:p>
            <a:r>
              <a:rPr lang="en-US" altLang="ko-KR" sz="1200" dirty="0" smtClean="0"/>
              <a:t>               IF(F(A) * </a:t>
            </a:r>
            <a:r>
              <a:rPr lang="en-US" altLang="ko-KR" sz="1200" dirty="0" smtClean="0"/>
              <a:t>F(X)) </a:t>
            </a:r>
            <a:r>
              <a:rPr lang="en-US" altLang="ko-KR" sz="1200" dirty="0" smtClean="0"/>
              <a:t>5, 8, 6 </a:t>
            </a:r>
          </a:p>
          <a:p>
            <a:r>
              <a:rPr lang="en-US" altLang="ko-KR" sz="1200" dirty="0" smtClean="0"/>
              <a:t>           5  B = </a:t>
            </a:r>
            <a:r>
              <a:rPr lang="en-US" altLang="ko-KR" sz="1200" dirty="0" smtClean="0"/>
              <a:t>X</a:t>
            </a:r>
            <a:endParaRPr lang="en-US" altLang="ko-KR" sz="1200" dirty="0" smtClean="0"/>
          </a:p>
          <a:p>
            <a:r>
              <a:rPr lang="en-US" altLang="ko-KR" sz="1200" dirty="0" smtClean="0"/>
              <a:t>               GOTO 1 </a:t>
            </a:r>
          </a:p>
          <a:p>
            <a:r>
              <a:rPr lang="en-US" altLang="ko-KR" sz="1200" dirty="0" smtClean="0"/>
              <a:t>           6  </a:t>
            </a:r>
            <a:r>
              <a:rPr lang="en-US" altLang="ko-KR" sz="1200" dirty="0" smtClean="0"/>
              <a:t>A </a:t>
            </a:r>
            <a:r>
              <a:rPr lang="en-US" altLang="ko-KR" sz="1200" dirty="0" smtClean="0"/>
              <a:t>= </a:t>
            </a:r>
            <a:r>
              <a:rPr lang="en-US" altLang="ko-KR" sz="1200" dirty="0" smtClean="0"/>
              <a:t>X </a:t>
            </a:r>
            <a:endParaRPr lang="en-US" altLang="ko-KR" sz="1200" dirty="0" smtClean="0"/>
          </a:p>
          <a:p>
            <a:r>
              <a:rPr lang="en-US" altLang="ko-KR" sz="1200" dirty="0" smtClean="0"/>
              <a:t>               GOTO 1 </a:t>
            </a:r>
          </a:p>
          <a:p>
            <a:r>
              <a:rPr lang="en-US" altLang="ko-KR" sz="1200" dirty="0" smtClean="0"/>
              <a:t>          15  FORMAT(2F5.2) </a:t>
            </a:r>
          </a:p>
          <a:p>
            <a:r>
              <a:rPr lang="en-US" altLang="ko-KR" sz="1200" dirty="0" smtClean="0"/>
              <a:t>           8   WRITE(6, 30) </a:t>
            </a:r>
            <a:r>
              <a:rPr lang="en-US" altLang="ko-KR" sz="1200" dirty="0" smtClean="0"/>
              <a:t>X, F(X) </a:t>
            </a:r>
            <a:endParaRPr lang="en-US" altLang="ko-KR" sz="1200" dirty="0" smtClean="0"/>
          </a:p>
          <a:p>
            <a:r>
              <a:rPr lang="en-US" altLang="ko-KR" sz="1200" dirty="0" smtClean="0"/>
              <a:t>          30  FORMAT(1X, "Solution of equation = ", F10.5, "  Value of function = ", F10.6) </a:t>
            </a:r>
          </a:p>
          <a:p>
            <a:r>
              <a:rPr lang="en-US" altLang="ko-KR" sz="1200" dirty="0" smtClean="0"/>
              <a:t>               STOP </a:t>
            </a:r>
          </a:p>
          <a:p>
            <a:r>
              <a:rPr lang="en-US" altLang="ko-KR" sz="1200" dirty="0" smtClean="0"/>
              <a:t>               END </a:t>
            </a:r>
          </a:p>
          <a:p>
            <a:endParaRPr lang="en-US" altLang="ko-KR" sz="1200" dirty="0" smtClean="0"/>
          </a:p>
          <a:p>
            <a:r>
              <a:rPr lang="en-US" altLang="ko-KR" sz="1200" dirty="0" smtClean="0"/>
              <a:t>               FUNCTION F(X) </a:t>
            </a:r>
          </a:p>
          <a:p>
            <a:r>
              <a:rPr lang="en-US" altLang="ko-KR" sz="1200" dirty="0" smtClean="0"/>
              <a:t>               F = X**3 - X - 1. </a:t>
            </a:r>
          </a:p>
          <a:p>
            <a:r>
              <a:rPr lang="en-US" altLang="ko-KR" sz="1200" dirty="0" smtClean="0"/>
              <a:t>               RETURN </a:t>
            </a:r>
          </a:p>
          <a:p>
            <a:r>
              <a:rPr lang="en-US" altLang="ko-KR" sz="1200" dirty="0" smtClean="0"/>
              <a:t>               END </a:t>
            </a:r>
          </a:p>
          <a:p>
            <a:endParaRPr lang="en-US" altLang="ko-KR" dirty="0" smtClean="0"/>
          </a:p>
          <a:p>
            <a:r>
              <a:rPr lang="en-US" altLang="ko-KR" dirty="0" smtClean="0">
                <a:solidFill>
                  <a:srgbClr val="C00000"/>
                </a:solidFill>
                <a:latin typeface="휴먼엑스포" pitchFamily="18" charset="-127"/>
                <a:ea typeface="휴먼엑스포" pitchFamily="18" charset="-127"/>
              </a:rPr>
              <a:t>(4) </a:t>
            </a:r>
            <a:r>
              <a:rPr lang="ko-KR" altLang="en-US" dirty="0" smtClean="0">
                <a:solidFill>
                  <a:srgbClr val="C00000"/>
                </a:solidFill>
                <a:latin typeface="휴먼엑스포" pitchFamily="18" charset="-127"/>
                <a:ea typeface="휴먼엑스포" pitchFamily="18" charset="-127"/>
              </a:rPr>
              <a:t>그 외에 근을 구하는 방법들 </a:t>
            </a:r>
          </a:p>
          <a:p>
            <a:pPr>
              <a:lnSpc>
                <a:spcPct val="150000"/>
              </a:lnSpc>
            </a:pPr>
            <a:r>
              <a:rPr lang="ko-KR" altLang="en-US" dirty="0" smtClean="0"/>
              <a:t>        </a:t>
            </a:r>
            <a:r>
              <a:rPr lang="ko-KR" altLang="en-US" dirty="0" err="1" smtClean="0"/>
              <a:t>할선법</a:t>
            </a:r>
            <a:r>
              <a:rPr lang="en-US" altLang="ko-KR" dirty="0" smtClean="0"/>
              <a:t>(secant method), </a:t>
            </a:r>
            <a:r>
              <a:rPr lang="ko-KR" altLang="en-US" dirty="0" err="1" smtClean="0"/>
              <a:t>가위치법</a:t>
            </a:r>
            <a:r>
              <a:rPr lang="en-US" altLang="ko-KR" dirty="0" smtClean="0"/>
              <a:t>(</a:t>
            </a:r>
            <a:r>
              <a:rPr lang="en-US" altLang="ko-KR" dirty="0" err="1" smtClean="0"/>
              <a:t>Regula</a:t>
            </a:r>
            <a:r>
              <a:rPr lang="en-US" altLang="ko-KR" dirty="0" smtClean="0"/>
              <a:t> </a:t>
            </a:r>
            <a:r>
              <a:rPr lang="en-US" altLang="ko-KR" dirty="0" err="1" smtClean="0"/>
              <a:t>Falsi</a:t>
            </a:r>
            <a:r>
              <a:rPr lang="en-US" altLang="ko-KR" dirty="0" smtClean="0"/>
              <a:t>),</a:t>
            </a:r>
          </a:p>
          <a:p>
            <a:pPr>
              <a:lnSpc>
                <a:spcPct val="150000"/>
              </a:lnSpc>
            </a:pPr>
            <a:r>
              <a:rPr lang="en-US" altLang="ko-KR" dirty="0" smtClean="0"/>
              <a:t>        </a:t>
            </a:r>
            <a:r>
              <a:rPr lang="en-US" altLang="ko-KR" dirty="0" err="1" smtClean="0"/>
              <a:t>Bairstow</a:t>
            </a:r>
            <a:r>
              <a:rPr lang="ko-KR" altLang="en-US" dirty="0" smtClean="0"/>
              <a:t>법</a:t>
            </a:r>
            <a:r>
              <a:rPr lang="en-US" altLang="ko-KR" dirty="0" smtClean="0"/>
              <a:t>(</a:t>
            </a:r>
            <a:r>
              <a:rPr lang="ko-KR" altLang="en-US" dirty="0" smtClean="0"/>
              <a:t>허근까지 구해줌</a:t>
            </a:r>
            <a:r>
              <a:rPr lang="en-US" altLang="ko-KR" dirty="0" smtClean="0"/>
              <a:t>) </a:t>
            </a:r>
            <a:r>
              <a:rPr lang="ko-KR" altLang="en-US" dirty="0" smtClean="0"/>
              <a:t>등</a:t>
            </a:r>
            <a:endParaRPr lang="ko-KR" altLang="en-US" dirty="0"/>
          </a:p>
        </p:txBody>
      </p:sp>
    </p:spTree>
    <p:extLst>
      <p:ext uri="{BB962C8B-B14F-4D97-AF65-F5344CB8AC3E}">
        <p14:creationId xmlns:p14="http://schemas.microsoft.com/office/powerpoint/2010/main" val="213643112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3" cstate="print"/>
          <a:srcRect/>
          <a:stretch>
            <a:fillRect/>
          </a:stretch>
        </p:blipFill>
        <p:spPr bwMode="auto">
          <a:xfrm>
            <a:off x="0" y="0"/>
            <a:ext cx="1057275" cy="352425"/>
          </a:xfrm>
          <a:prstGeom prst="rect">
            <a:avLst/>
          </a:prstGeom>
          <a:noFill/>
          <a:ln w="9525">
            <a:noFill/>
            <a:miter lim="800000"/>
            <a:headEnd/>
            <a:tailEnd/>
          </a:ln>
        </p:spPr>
      </p:pic>
      <p:grpSp>
        <p:nvGrpSpPr>
          <p:cNvPr id="14" name="그룹 13"/>
          <p:cNvGrpSpPr/>
          <p:nvPr/>
        </p:nvGrpSpPr>
        <p:grpSpPr>
          <a:xfrm>
            <a:off x="323528" y="836712"/>
            <a:ext cx="8424936" cy="5329138"/>
            <a:chOff x="323528" y="836712"/>
            <a:chExt cx="8424936" cy="5329138"/>
          </a:xfrm>
        </p:grpSpPr>
        <p:sp>
          <p:nvSpPr>
            <p:cNvPr id="10" name="직사각형 9"/>
            <p:cNvSpPr/>
            <p:nvPr/>
          </p:nvSpPr>
          <p:spPr>
            <a:xfrm>
              <a:off x="323528" y="836712"/>
              <a:ext cx="8424936" cy="3170099"/>
            </a:xfrm>
            <a:prstGeom prst="rect">
              <a:avLst/>
            </a:prstGeom>
          </p:spPr>
          <p:txBody>
            <a:bodyPr wrap="square">
              <a:spAutoFit/>
            </a:bodyPr>
            <a:lstStyle/>
            <a:p>
              <a:r>
                <a:rPr lang="en-US" altLang="ko-KR" sz="2000" dirty="0" smtClean="0">
                  <a:solidFill>
                    <a:srgbClr val="00B050"/>
                  </a:solidFill>
                  <a:latin typeface="휴먼엑스포" pitchFamily="18" charset="-127"/>
                  <a:ea typeface="휴먼엑스포" pitchFamily="18" charset="-127"/>
                </a:rPr>
                <a:t>7.3 </a:t>
              </a:r>
              <a:r>
                <a:rPr lang="ko-KR" altLang="en-US" sz="2000" dirty="0" smtClean="0">
                  <a:solidFill>
                    <a:srgbClr val="00B050"/>
                  </a:solidFill>
                  <a:latin typeface="휴먼엑스포" pitchFamily="18" charset="-127"/>
                  <a:ea typeface="휴먼엑스포" pitchFamily="18" charset="-127"/>
                </a:rPr>
                <a:t>행렬을 이용하여 연립방정식을 푸는 법</a:t>
              </a:r>
              <a:r>
                <a:rPr lang="ko-KR" altLang="en-US" dirty="0" smtClean="0"/>
                <a:t> </a:t>
              </a:r>
            </a:p>
            <a:p>
              <a:endParaRPr lang="en-US" altLang="ko-KR" dirty="0" smtClean="0"/>
            </a:p>
            <a:p>
              <a:pPr marL="342900" indent="-342900">
                <a:buAutoNum type="arabicParenBoth"/>
              </a:pPr>
              <a:r>
                <a:rPr lang="ko-KR" altLang="en-US" dirty="0" smtClean="0">
                  <a:solidFill>
                    <a:srgbClr val="C00000"/>
                  </a:solidFill>
                  <a:latin typeface="휴먼엑스포" pitchFamily="18" charset="-127"/>
                  <a:ea typeface="휴먼엑스포" pitchFamily="18" charset="-127"/>
                </a:rPr>
                <a:t>연립방정식의 행렬 표현</a:t>
              </a:r>
              <a:endParaRPr lang="en-US" altLang="ko-KR" dirty="0" smtClean="0">
                <a:solidFill>
                  <a:srgbClr val="C00000"/>
                </a:solidFill>
                <a:latin typeface="휴먼엑스포" pitchFamily="18" charset="-127"/>
                <a:ea typeface="휴먼엑스포" pitchFamily="18" charset="-127"/>
              </a:endParaRPr>
            </a:p>
            <a:p>
              <a:pPr marL="342900" indent="-342900">
                <a:buAutoNum type="arabicParenBoth"/>
              </a:pPr>
              <a:endParaRPr lang="en-US" altLang="ko-KR" dirty="0" smtClean="0"/>
            </a:p>
            <a:p>
              <a:pPr marL="342900" indent="-342900">
                <a:buAutoNum type="arabicParenBoth"/>
              </a:pPr>
              <a:endParaRPr lang="en-US" altLang="ko-KR" dirty="0" smtClean="0"/>
            </a:p>
            <a:p>
              <a:pPr marL="342900" indent="-342900">
                <a:buAutoNum type="arabicParenBoth"/>
              </a:pPr>
              <a:endParaRPr lang="en-US" altLang="ko-KR" dirty="0" smtClean="0"/>
            </a:p>
            <a:p>
              <a:pPr marL="342900" indent="-342900">
                <a:buAutoNum type="arabicParenBoth"/>
              </a:pPr>
              <a:endParaRPr lang="en-US" altLang="ko-KR" dirty="0" smtClean="0"/>
            </a:p>
            <a:p>
              <a:pPr marL="342900" indent="-342900"/>
              <a:endParaRPr lang="en-US" altLang="ko-KR" dirty="0" smtClean="0"/>
            </a:p>
            <a:p>
              <a:pPr marL="342900" indent="-342900"/>
              <a:endParaRPr lang="en-US" altLang="ko-KR" dirty="0" smtClean="0"/>
            </a:p>
            <a:p>
              <a:pPr marL="342900" indent="-342900"/>
              <a:endParaRPr lang="en-US" altLang="ko-KR" dirty="0" smtClean="0"/>
            </a:p>
            <a:p>
              <a:pPr marL="342900" indent="-342900"/>
              <a:r>
                <a:rPr lang="en-US" altLang="ko-KR" dirty="0" smtClean="0"/>
                <a:t>                                  </a:t>
              </a:r>
              <a:r>
                <a:rPr lang="ko-KR" altLang="en-US" dirty="0" smtClean="0"/>
                <a:t> </a:t>
              </a:r>
              <a:endParaRPr lang="ko-KR" altLang="en-US" dirty="0"/>
            </a:p>
          </p:txBody>
        </p:sp>
        <p:graphicFrame>
          <p:nvGraphicFramePr>
            <p:cNvPr id="11" name="개체 10"/>
            <p:cNvGraphicFramePr>
              <a:graphicFrameLocks noChangeAspect="1"/>
            </p:cNvGraphicFramePr>
            <p:nvPr/>
          </p:nvGraphicFramePr>
          <p:xfrm>
            <a:off x="1331639" y="1844824"/>
            <a:ext cx="5009057" cy="1512168"/>
          </p:xfrm>
          <a:graphic>
            <a:graphicData uri="http://schemas.openxmlformats.org/presentationml/2006/ole">
              <mc:AlternateContent xmlns:mc="http://schemas.openxmlformats.org/markup-compatibility/2006">
                <mc:Choice xmlns:v="urn:schemas-microsoft-com:vml" Requires="v">
                  <p:oleObj spid="_x0000_s21536" name="수식" r:id="rId4" imgW="2692400" imgH="812800" progId="Equation.3">
                    <p:embed/>
                  </p:oleObj>
                </mc:Choice>
                <mc:Fallback>
                  <p:oleObj name="수식" r:id="rId4" imgW="2692400" imgH="812800" progId="Equation.3">
                    <p:embed/>
                    <p:pic>
                      <p:nvPicPr>
                        <p:cNvPr id="0"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39" y="1844824"/>
                          <a:ext cx="5009057" cy="15121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개체 11"/>
            <p:cNvGraphicFramePr>
              <a:graphicFrameLocks noChangeAspect="1"/>
            </p:cNvGraphicFramePr>
            <p:nvPr/>
          </p:nvGraphicFramePr>
          <p:xfrm>
            <a:off x="1771650" y="4149725"/>
            <a:ext cx="4581525" cy="2016125"/>
          </p:xfrm>
          <a:graphic>
            <a:graphicData uri="http://schemas.openxmlformats.org/presentationml/2006/ole">
              <mc:AlternateContent xmlns:mc="http://schemas.openxmlformats.org/markup-compatibility/2006">
                <mc:Choice xmlns:v="urn:schemas-microsoft-com:vml" Requires="v">
                  <p:oleObj spid="_x0000_s21537" name="수식" r:id="rId6" imgW="2298700" imgH="939800" progId="Equation.3">
                    <p:embed/>
                  </p:oleObj>
                </mc:Choice>
                <mc:Fallback>
                  <p:oleObj name="수식" r:id="rId6" imgW="2298700" imgH="939800" progId="Equation.3">
                    <p:embed/>
                    <p:pic>
                      <p:nvPicPr>
                        <p:cNvPr id="0" name="Picture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1650" y="4149725"/>
                          <a:ext cx="4581525" cy="2016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아래쪽 화살표 12"/>
            <p:cNvSpPr/>
            <p:nvPr/>
          </p:nvSpPr>
          <p:spPr>
            <a:xfrm>
              <a:off x="3275856" y="3501008"/>
              <a:ext cx="21602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510323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3"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467544" y="692696"/>
            <a:ext cx="7920880" cy="369332"/>
          </a:xfrm>
          <a:prstGeom prst="rect">
            <a:avLst/>
          </a:prstGeom>
        </p:spPr>
        <p:txBody>
          <a:bodyPr wrap="square">
            <a:spAutoFit/>
          </a:bodyPr>
          <a:lstStyle/>
          <a:p>
            <a:r>
              <a:rPr lang="en-US" altLang="ko-KR" dirty="0" smtClean="0">
                <a:solidFill>
                  <a:srgbClr val="C00000"/>
                </a:solidFill>
                <a:latin typeface="휴먼엑스포" pitchFamily="18" charset="-127"/>
                <a:ea typeface="휴먼엑스포" pitchFamily="18" charset="-127"/>
              </a:rPr>
              <a:t>(2) Gauss-Jordan </a:t>
            </a:r>
            <a:r>
              <a:rPr lang="ko-KR" altLang="en-US" dirty="0" smtClean="0">
                <a:solidFill>
                  <a:srgbClr val="C00000"/>
                </a:solidFill>
                <a:latin typeface="휴먼엑스포" pitchFamily="18" charset="-127"/>
                <a:ea typeface="휴먼엑스포" pitchFamily="18" charset="-127"/>
              </a:rPr>
              <a:t>소거법</a:t>
            </a:r>
            <a:r>
              <a:rPr lang="en-US" altLang="ko-KR" dirty="0" smtClean="0">
                <a:solidFill>
                  <a:srgbClr val="C00000"/>
                </a:solidFill>
                <a:latin typeface="휴먼엑스포" pitchFamily="18" charset="-127"/>
                <a:ea typeface="휴먼엑스포" pitchFamily="18" charset="-127"/>
              </a:rPr>
              <a:t>(Elimination method) </a:t>
            </a:r>
            <a:endParaRPr lang="en-US" altLang="ko-KR" dirty="0">
              <a:solidFill>
                <a:srgbClr val="C00000"/>
              </a:solidFill>
              <a:latin typeface="휴먼엑스포" pitchFamily="18" charset="-127"/>
              <a:ea typeface="휴먼엑스포" pitchFamily="18" charset="-127"/>
            </a:endParaRPr>
          </a:p>
        </p:txBody>
      </p:sp>
      <p:graphicFrame>
        <p:nvGraphicFramePr>
          <p:cNvPr id="11" name="개체 10"/>
          <p:cNvGraphicFramePr>
            <a:graphicFrameLocks noChangeAspect="1"/>
          </p:cNvGraphicFramePr>
          <p:nvPr/>
        </p:nvGraphicFramePr>
        <p:xfrm>
          <a:off x="971600" y="1340767"/>
          <a:ext cx="4896544" cy="4797021"/>
        </p:xfrm>
        <a:graphic>
          <a:graphicData uri="http://schemas.openxmlformats.org/presentationml/2006/ole">
            <mc:AlternateContent xmlns:mc="http://schemas.openxmlformats.org/markup-compatibility/2006">
              <mc:Choice xmlns:v="urn:schemas-microsoft-com:vml" Requires="v">
                <p:oleObj spid="_x0000_s22545" name="수식" r:id="rId4" imgW="3124200" imgH="3060700" progId="Equation.3">
                  <p:embed/>
                </p:oleObj>
              </mc:Choice>
              <mc:Fallback>
                <p:oleObj name="수식" r:id="rId4" imgW="3124200" imgH="3060700" progId="Equation.3">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1340767"/>
                        <a:ext cx="4896544" cy="47970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4773885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3" cstate="print"/>
          <a:srcRect/>
          <a:stretch>
            <a:fillRect/>
          </a:stretch>
        </p:blipFill>
        <p:spPr bwMode="auto">
          <a:xfrm>
            <a:off x="0" y="0"/>
            <a:ext cx="1057275" cy="352425"/>
          </a:xfrm>
          <a:prstGeom prst="rect">
            <a:avLst/>
          </a:prstGeom>
          <a:noFill/>
          <a:ln w="9525">
            <a:noFill/>
            <a:miter lim="800000"/>
            <a:headEnd/>
            <a:tailEnd/>
          </a:ln>
        </p:spPr>
      </p:pic>
      <p:grpSp>
        <p:nvGrpSpPr>
          <p:cNvPr id="15" name="그룹 14"/>
          <p:cNvGrpSpPr/>
          <p:nvPr/>
        </p:nvGrpSpPr>
        <p:grpSpPr>
          <a:xfrm>
            <a:off x="395536" y="836712"/>
            <a:ext cx="6665380" cy="5328592"/>
            <a:chOff x="395536" y="836712"/>
            <a:chExt cx="6665380" cy="5328592"/>
          </a:xfrm>
        </p:grpSpPr>
        <p:sp>
          <p:nvSpPr>
            <p:cNvPr id="10" name="직사각형 9"/>
            <p:cNvSpPr/>
            <p:nvPr/>
          </p:nvSpPr>
          <p:spPr>
            <a:xfrm>
              <a:off x="395536" y="836712"/>
              <a:ext cx="1526380" cy="400110"/>
            </a:xfrm>
            <a:prstGeom prst="rect">
              <a:avLst/>
            </a:prstGeom>
          </p:spPr>
          <p:txBody>
            <a:bodyPr wrap="none">
              <a:spAutoFit/>
            </a:bodyPr>
            <a:lstStyle/>
            <a:p>
              <a:r>
                <a:rPr lang="en-US" altLang="ko-KR" sz="2000" dirty="0" smtClean="0">
                  <a:solidFill>
                    <a:srgbClr val="00B050"/>
                  </a:solidFill>
                  <a:latin typeface="휴먼엑스포" pitchFamily="18" charset="-127"/>
                  <a:ea typeface="휴먼엑스포" pitchFamily="18" charset="-127"/>
                </a:rPr>
                <a:t>7.3 </a:t>
              </a:r>
              <a:r>
                <a:rPr lang="ko-KR" altLang="en-US" sz="2000" dirty="0" err="1" smtClean="0">
                  <a:solidFill>
                    <a:srgbClr val="00B050"/>
                  </a:solidFill>
                  <a:latin typeface="휴먼엑스포" pitchFamily="18" charset="-127"/>
                  <a:ea typeface="휴먼엑스포" pitchFamily="18" charset="-127"/>
                </a:rPr>
                <a:t>적분법</a:t>
              </a:r>
              <a:r>
                <a:rPr lang="ko-KR" altLang="en-US" sz="2000" dirty="0" smtClean="0">
                  <a:solidFill>
                    <a:srgbClr val="00B050"/>
                  </a:solidFill>
                  <a:latin typeface="휴먼엑스포" pitchFamily="18" charset="-127"/>
                  <a:ea typeface="휴먼엑스포" pitchFamily="18" charset="-127"/>
                </a:rPr>
                <a:t> </a:t>
              </a:r>
              <a:endParaRPr lang="ko-KR" altLang="en-US" sz="2000" dirty="0">
                <a:solidFill>
                  <a:srgbClr val="00B050"/>
                </a:solidFill>
                <a:latin typeface="휴먼엑스포" pitchFamily="18" charset="-127"/>
                <a:ea typeface="휴먼엑스포" pitchFamily="18" charset="-127"/>
              </a:endParaRPr>
            </a:p>
          </p:txBody>
        </p:sp>
        <p:graphicFrame>
          <p:nvGraphicFramePr>
            <p:cNvPr id="11" name="개체 10"/>
            <p:cNvGraphicFramePr>
              <a:graphicFrameLocks noChangeAspect="1"/>
            </p:cNvGraphicFramePr>
            <p:nvPr/>
          </p:nvGraphicFramePr>
          <p:xfrm>
            <a:off x="1115615" y="1700808"/>
            <a:ext cx="1085659" cy="576064"/>
          </p:xfrm>
          <a:graphic>
            <a:graphicData uri="http://schemas.openxmlformats.org/presentationml/2006/ole">
              <mc:AlternateContent xmlns:mc="http://schemas.openxmlformats.org/markup-compatibility/2006">
                <mc:Choice xmlns:v="urn:schemas-microsoft-com:vml" Requires="v">
                  <p:oleObj spid="_x0000_s23584" name="수식" r:id="rId4" imgW="622030" imgH="330057" progId="Equation.3">
                    <p:embed/>
                  </p:oleObj>
                </mc:Choice>
                <mc:Fallback>
                  <p:oleObj name="수식" r:id="rId4" imgW="622030" imgH="330057" progId="Equation.3">
                    <p:embed/>
                    <p:pic>
                      <p:nvPicPr>
                        <p:cNvPr id="0"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5" y="1700808"/>
                          <a:ext cx="1085659" cy="5760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직사각형 11"/>
            <p:cNvSpPr/>
            <p:nvPr/>
          </p:nvSpPr>
          <p:spPr>
            <a:xfrm>
              <a:off x="2339752" y="1772816"/>
              <a:ext cx="4721164" cy="369332"/>
            </a:xfrm>
            <a:prstGeom prst="rect">
              <a:avLst/>
            </a:prstGeom>
          </p:spPr>
          <p:txBody>
            <a:bodyPr wrap="none">
              <a:spAutoFit/>
            </a:bodyPr>
            <a:lstStyle/>
            <a:p>
              <a:r>
                <a:rPr lang="en-US" altLang="ko-KR" dirty="0" smtClean="0"/>
                <a:t>: </a:t>
              </a:r>
              <a:r>
                <a:rPr lang="ko-KR" altLang="en-US" dirty="0" smtClean="0"/>
                <a:t>함수        에 대하여 </a:t>
              </a:r>
              <a:r>
                <a:rPr lang="en-US" altLang="ko-KR" dirty="0" smtClean="0"/>
                <a:t>a</a:t>
              </a:r>
              <a:r>
                <a:rPr lang="ko-KR" altLang="en-US" dirty="0" smtClean="0"/>
                <a:t>부터 </a:t>
              </a:r>
              <a:r>
                <a:rPr lang="en-US" altLang="ko-KR" dirty="0" smtClean="0"/>
                <a:t>b </a:t>
              </a:r>
              <a:r>
                <a:rPr lang="ko-KR" altLang="en-US" dirty="0" smtClean="0"/>
                <a:t>사이의 면적 </a:t>
              </a:r>
              <a:endParaRPr lang="ko-KR" altLang="en-US" dirty="0"/>
            </a:p>
          </p:txBody>
        </p:sp>
        <p:graphicFrame>
          <p:nvGraphicFramePr>
            <p:cNvPr id="13" name="개체 12"/>
            <p:cNvGraphicFramePr>
              <a:graphicFrameLocks noChangeAspect="1"/>
            </p:cNvGraphicFramePr>
            <p:nvPr/>
          </p:nvGraphicFramePr>
          <p:xfrm>
            <a:off x="3059832" y="1802153"/>
            <a:ext cx="576064" cy="341371"/>
          </p:xfrm>
          <a:graphic>
            <a:graphicData uri="http://schemas.openxmlformats.org/presentationml/2006/ole">
              <mc:AlternateContent xmlns:mc="http://schemas.openxmlformats.org/markup-compatibility/2006">
                <mc:Choice xmlns:v="urn:schemas-microsoft-com:vml" Requires="v">
                  <p:oleObj spid="_x0000_s23585" name="수식" r:id="rId6" imgW="342751" imgH="203112" progId="Equation.3">
                    <p:embed/>
                  </p:oleObj>
                </mc:Choice>
                <mc:Fallback>
                  <p:oleObj name="수식" r:id="rId6" imgW="342751" imgH="203112" progId="Equation.3">
                    <p:embed/>
                    <p:pic>
                      <p:nvPicPr>
                        <p:cNvPr id="0" name="Picture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9832" y="1802153"/>
                          <a:ext cx="576064" cy="3413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4" name="Picture 3"/>
            <p:cNvPicPr>
              <a:picLocks noChangeAspect="1" noChangeArrowheads="1"/>
            </p:cNvPicPr>
            <p:nvPr/>
          </p:nvPicPr>
          <p:blipFill>
            <a:blip r:embed="rId8" cstate="print"/>
            <a:srcRect/>
            <a:stretch>
              <a:fillRect/>
            </a:stretch>
          </p:blipFill>
          <p:spPr bwMode="auto">
            <a:xfrm>
              <a:off x="1763688" y="2636912"/>
              <a:ext cx="4560598" cy="3528392"/>
            </a:xfrm>
            <a:prstGeom prst="rect">
              <a:avLst/>
            </a:prstGeom>
            <a:noFill/>
            <a:ln w="9525">
              <a:noFill/>
              <a:miter lim="800000"/>
              <a:headEnd/>
              <a:tailEnd/>
            </a:ln>
          </p:spPr>
        </p:pic>
      </p:grpSp>
    </p:spTree>
    <p:extLst>
      <p:ext uri="{BB962C8B-B14F-4D97-AF65-F5344CB8AC3E}">
        <p14:creationId xmlns:p14="http://schemas.microsoft.com/office/powerpoint/2010/main" val="335272480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2" cstate="print"/>
          <a:srcRect/>
          <a:stretch>
            <a:fillRect/>
          </a:stretch>
        </p:blipFill>
        <p:spPr bwMode="auto">
          <a:xfrm>
            <a:off x="0" y="0"/>
            <a:ext cx="1057275" cy="352425"/>
          </a:xfrm>
          <a:prstGeom prst="rect">
            <a:avLst/>
          </a:prstGeom>
          <a:noFill/>
          <a:ln w="9525">
            <a:noFill/>
            <a:miter lim="800000"/>
            <a:headEnd/>
            <a:tailEnd/>
          </a:ln>
        </p:spPr>
      </p:pic>
      <p:pic>
        <p:nvPicPr>
          <p:cNvPr id="10" name="Picture 2"/>
          <p:cNvPicPr>
            <a:picLocks noChangeAspect="1" noChangeArrowheads="1"/>
          </p:cNvPicPr>
          <p:nvPr/>
        </p:nvPicPr>
        <p:blipFill>
          <a:blip r:embed="rId3" cstate="print"/>
          <a:srcRect/>
          <a:stretch>
            <a:fillRect/>
          </a:stretch>
        </p:blipFill>
        <p:spPr bwMode="auto">
          <a:xfrm>
            <a:off x="2267744" y="2060848"/>
            <a:ext cx="4536504" cy="4010201"/>
          </a:xfrm>
          <a:prstGeom prst="rect">
            <a:avLst/>
          </a:prstGeom>
          <a:noFill/>
          <a:ln w="9525">
            <a:noFill/>
            <a:miter lim="800000"/>
            <a:headEnd/>
            <a:tailEnd/>
          </a:ln>
        </p:spPr>
      </p:pic>
      <p:sp>
        <p:nvSpPr>
          <p:cNvPr id="11" name="직사각형 10"/>
          <p:cNvSpPr/>
          <p:nvPr/>
        </p:nvSpPr>
        <p:spPr>
          <a:xfrm>
            <a:off x="539552" y="980728"/>
            <a:ext cx="4145687" cy="923330"/>
          </a:xfrm>
          <a:prstGeom prst="rect">
            <a:avLst/>
          </a:prstGeom>
        </p:spPr>
        <p:txBody>
          <a:bodyPr wrap="none">
            <a:spAutoFit/>
          </a:bodyPr>
          <a:lstStyle/>
          <a:p>
            <a:r>
              <a:rPr lang="en-US" altLang="ko-KR" dirty="0" smtClean="0">
                <a:solidFill>
                  <a:srgbClr val="C00000"/>
                </a:solidFill>
                <a:latin typeface="휴먼엑스포" pitchFamily="18" charset="-127"/>
                <a:ea typeface="휴먼엑스포" pitchFamily="18" charset="-127"/>
              </a:rPr>
              <a:t>(1) </a:t>
            </a:r>
            <a:r>
              <a:rPr lang="ko-KR" altLang="en-US" dirty="0" smtClean="0">
                <a:solidFill>
                  <a:srgbClr val="C00000"/>
                </a:solidFill>
                <a:latin typeface="휴먼엑스포" pitchFamily="18" charset="-127"/>
                <a:ea typeface="휴먼엑스포" pitchFamily="18" charset="-127"/>
              </a:rPr>
              <a:t>사다리꼴 공식</a:t>
            </a:r>
            <a:r>
              <a:rPr lang="en-US" altLang="ko-KR" dirty="0" smtClean="0">
                <a:solidFill>
                  <a:srgbClr val="C00000"/>
                </a:solidFill>
                <a:latin typeface="휴먼엑스포" pitchFamily="18" charset="-127"/>
                <a:ea typeface="휴먼엑스포" pitchFamily="18" charset="-127"/>
              </a:rPr>
              <a:t>(Trapezoidal rule) </a:t>
            </a:r>
          </a:p>
          <a:p>
            <a:endParaRPr lang="en-US" altLang="ko-KR" dirty="0" smtClean="0"/>
          </a:p>
          <a:p>
            <a:r>
              <a:rPr lang="ko-KR" altLang="en-US" dirty="0" smtClean="0"/>
              <a:t>        ⇨ </a:t>
            </a:r>
            <a:r>
              <a:rPr lang="en-US" altLang="ko-KR" dirty="0" smtClean="0"/>
              <a:t>a</a:t>
            </a:r>
            <a:r>
              <a:rPr lang="ko-KR" altLang="en-US" dirty="0" smtClean="0"/>
              <a:t>부터 </a:t>
            </a:r>
            <a:r>
              <a:rPr lang="en-US" altLang="ko-KR" dirty="0" smtClean="0"/>
              <a:t>b </a:t>
            </a:r>
            <a:r>
              <a:rPr lang="ko-KR" altLang="en-US" dirty="0" smtClean="0"/>
              <a:t>사이를 </a:t>
            </a:r>
            <a:r>
              <a:rPr lang="en-US" altLang="ko-KR" dirty="0" smtClean="0"/>
              <a:t>n </a:t>
            </a:r>
            <a:r>
              <a:rPr lang="ko-KR" altLang="en-US" dirty="0" smtClean="0"/>
              <a:t>개로 분할 </a:t>
            </a:r>
            <a:endParaRPr lang="ko-KR" altLang="en-US" dirty="0"/>
          </a:p>
        </p:txBody>
      </p:sp>
    </p:spTree>
    <p:extLst>
      <p:ext uri="{BB962C8B-B14F-4D97-AF65-F5344CB8AC3E}">
        <p14:creationId xmlns:p14="http://schemas.microsoft.com/office/powerpoint/2010/main" val="54554521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847856" y="116632"/>
            <a:ext cx="1296144"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  2011</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2</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2" name="그룹 15"/>
          <p:cNvGrpSpPr/>
          <p:nvPr/>
        </p:nvGrpSpPr>
        <p:grpSpPr>
          <a:xfrm>
            <a:off x="611560" y="789217"/>
            <a:ext cx="8245424" cy="5664119"/>
            <a:chOff x="611560" y="789217"/>
            <a:chExt cx="8245424" cy="5664119"/>
          </a:xfrm>
        </p:grpSpPr>
        <p:sp>
          <p:nvSpPr>
            <p:cNvPr id="9" name="직사각형 8"/>
            <p:cNvSpPr/>
            <p:nvPr/>
          </p:nvSpPr>
          <p:spPr>
            <a:xfrm>
              <a:off x="611560" y="908720"/>
              <a:ext cx="580608" cy="369332"/>
            </a:xfrm>
            <a:prstGeom prst="rect">
              <a:avLst/>
            </a:prstGeom>
          </p:spPr>
          <p:txBody>
            <a:bodyPr wrap="none">
              <a:spAutoFit/>
            </a:bodyPr>
            <a:lstStyle/>
            <a:p>
              <a:r>
                <a:rPr lang="en-US" altLang="ko-KR" dirty="0" smtClean="0"/>
                <a:t>Let </a:t>
              </a:r>
              <a:endParaRPr lang="en-US" altLang="ko-KR" dirty="0"/>
            </a:p>
          </p:txBody>
        </p:sp>
        <p:sp>
          <p:nvSpPr>
            <p:cNvPr id="10" name="직사각형 9"/>
            <p:cNvSpPr/>
            <p:nvPr/>
          </p:nvSpPr>
          <p:spPr>
            <a:xfrm>
              <a:off x="5652120" y="1412776"/>
              <a:ext cx="1619354" cy="369332"/>
            </a:xfrm>
            <a:prstGeom prst="rect">
              <a:avLst/>
            </a:prstGeom>
          </p:spPr>
          <p:txBody>
            <a:bodyPr wrap="none">
              <a:spAutoFit/>
            </a:bodyPr>
            <a:lstStyle/>
            <a:p>
              <a:r>
                <a:rPr lang="en-US" altLang="ko-KR" dirty="0" smtClean="0"/>
                <a:t>: n </a:t>
              </a:r>
              <a:r>
                <a:rPr lang="ko-KR" altLang="en-US" dirty="0" smtClean="0"/>
                <a:t>개의 구간 </a:t>
              </a:r>
              <a:endParaRPr lang="ko-KR" altLang="en-US" dirty="0"/>
            </a:p>
          </p:txBody>
        </p:sp>
        <p:sp>
          <p:nvSpPr>
            <p:cNvPr id="11" name="직사각형 10"/>
            <p:cNvSpPr/>
            <p:nvPr/>
          </p:nvSpPr>
          <p:spPr>
            <a:xfrm>
              <a:off x="1043608" y="1844824"/>
              <a:ext cx="7813376" cy="2308324"/>
            </a:xfrm>
            <a:prstGeom prst="rect">
              <a:avLst/>
            </a:prstGeom>
          </p:spPr>
          <p:txBody>
            <a:bodyPr wrap="square">
              <a:spAutoFit/>
            </a:bodyPr>
            <a:lstStyle/>
            <a:p>
              <a:r>
                <a:rPr lang="ko-KR" altLang="en-US" dirty="0" smtClean="0"/>
                <a:t>⇨ </a:t>
              </a:r>
            </a:p>
            <a:p>
              <a:r>
                <a:rPr lang="en-US" altLang="ko-KR" dirty="0" smtClean="0"/>
                <a:t>                                 : n </a:t>
              </a:r>
              <a:r>
                <a:rPr lang="ko-KR" altLang="en-US" dirty="0" smtClean="0"/>
                <a:t>개의 사다리꼴</a:t>
              </a:r>
              <a:endParaRPr lang="en-US" altLang="ko-KR" dirty="0" smtClean="0"/>
            </a:p>
            <a:p>
              <a:endParaRPr lang="en-US" altLang="ko-KR" dirty="0" smtClean="0"/>
            </a:p>
            <a:p>
              <a:endParaRPr lang="en-US" altLang="ko-KR" dirty="0" smtClean="0"/>
            </a:p>
            <a:p>
              <a:r>
                <a:rPr lang="ko-KR" altLang="en-US" dirty="0" smtClean="0"/>
                <a:t> </a:t>
              </a:r>
              <a:endParaRPr lang="en-US" altLang="ko-KR" dirty="0" smtClean="0"/>
            </a:p>
            <a:p>
              <a:endParaRPr lang="en-US" altLang="ko-KR" dirty="0" smtClean="0"/>
            </a:p>
            <a:p>
              <a:r>
                <a:rPr lang="ko-KR" altLang="en-US" dirty="0" smtClean="0"/>
                <a:t>⇨ 이 </a:t>
              </a:r>
              <a:r>
                <a:rPr lang="en-US" altLang="ko-KR" dirty="0" smtClean="0"/>
                <a:t>n </a:t>
              </a:r>
              <a:r>
                <a:rPr lang="ko-KR" altLang="en-US" dirty="0" smtClean="0"/>
                <a:t>개의 사다리꼴 면적의 합 </a:t>
              </a:r>
              <a:r>
                <a:rPr lang="en-US" altLang="ko-KR" dirty="0" smtClean="0"/>
                <a:t>=       </a:t>
              </a:r>
              <a:r>
                <a:rPr lang="ko-KR" altLang="en-US" dirty="0" smtClean="0"/>
                <a:t>의 적분값 </a:t>
              </a:r>
              <a:r>
                <a:rPr lang="en-US" altLang="ko-KR" dirty="0" smtClean="0"/>
                <a:t>(</a:t>
              </a:r>
              <a:r>
                <a:rPr lang="ko-KR" altLang="en-US" dirty="0" smtClean="0"/>
                <a:t>즉</a:t>
              </a:r>
              <a:r>
                <a:rPr lang="en-US" altLang="ko-KR" dirty="0" smtClean="0"/>
                <a:t>, </a:t>
              </a:r>
              <a:r>
                <a:rPr lang="ko-KR" altLang="en-US" dirty="0" smtClean="0"/>
                <a:t>면적</a:t>
              </a:r>
              <a:r>
                <a:rPr lang="en-US" altLang="ko-KR" dirty="0" smtClean="0"/>
                <a:t>)</a:t>
              </a:r>
              <a:endParaRPr lang="ko-KR" altLang="en-US" dirty="0" smtClean="0"/>
            </a:p>
            <a:p>
              <a:endParaRPr lang="ko-KR" altLang="en-US" dirty="0"/>
            </a:p>
          </p:txBody>
        </p:sp>
        <p:pic>
          <p:nvPicPr>
            <p:cNvPr id="150530" name="Picture 2"/>
            <p:cNvPicPr>
              <a:picLocks noChangeAspect="1" noChangeArrowheads="1"/>
            </p:cNvPicPr>
            <p:nvPr/>
          </p:nvPicPr>
          <p:blipFill>
            <a:blip r:embed="rId3" cstate="print"/>
            <a:srcRect/>
            <a:stretch>
              <a:fillRect/>
            </a:stretch>
          </p:blipFill>
          <p:spPr bwMode="auto">
            <a:xfrm>
              <a:off x="1547663" y="4005064"/>
              <a:ext cx="3277935" cy="2448272"/>
            </a:xfrm>
            <a:prstGeom prst="rect">
              <a:avLst/>
            </a:prstGeom>
            <a:noFill/>
            <a:ln w="9525">
              <a:noFill/>
              <a:miter lim="800000"/>
              <a:headEnd/>
              <a:tailEnd/>
            </a:ln>
          </p:spPr>
        </p:pic>
        <p:graphicFrame>
          <p:nvGraphicFramePr>
            <p:cNvPr id="12" name="개체 11"/>
            <p:cNvGraphicFramePr>
              <a:graphicFrameLocks noChangeAspect="1"/>
            </p:cNvGraphicFramePr>
            <p:nvPr/>
          </p:nvGraphicFramePr>
          <p:xfrm>
            <a:off x="1115616" y="789217"/>
            <a:ext cx="1008112" cy="664925"/>
          </p:xfrm>
          <a:graphic>
            <a:graphicData uri="http://schemas.openxmlformats.org/presentationml/2006/ole">
              <mc:AlternateContent xmlns:mc="http://schemas.openxmlformats.org/markup-compatibility/2006">
                <mc:Choice xmlns:v="urn:schemas-microsoft-com:vml" Requires="v">
                  <p:oleObj spid="_x0000_s24638" name="수식" r:id="rId4" imgW="596641" imgH="393529" progId="Equation.3">
                    <p:embed/>
                  </p:oleObj>
                </mc:Choice>
                <mc:Fallback>
                  <p:oleObj name="수식" r:id="rId4" imgW="596641" imgH="393529" progId="Equation.3">
                    <p:embed/>
                    <p:pic>
                      <p:nvPicPr>
                        <p:cNvPr id="0" name="Picture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789217"/>
                          <a:ext cx="1008112" cy="664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개체 12"/>
            <p:cNvGraphicFramePr>
              <a:graphicFrameLocks noChangeAspect="1"/>
            </p:cNvGraphicFramePr>
            <p:nvPr/>
          </p:nvGraphicFramePr>
          <p:xfrm>
            <a:off x="1043608" y="1412776"/>
            <a:ext cx="4380486" cy="360040"/>
          </p:xfrm>
          <a:graphic>
            <a:graphicData uri="http://schemas.openxmlformats.org/presentationml/2006/ole">
              <mc:AlternateContent xmlns:mc="http://schemas.openxmlformats.org/markup-compatibility/2006">
                <mc:Choice xmlns:v="urn:schemas-microsoft-com:vml" Requires="v">
                  <p:oleObj spid="_x0000_s24639" name="수식" r:id="rId6" imgW="2781300" imgH="228600" progId="Equation.3">
                    <p:embed/>
                  </p:oleObj>
                </mc:Choice>
                <mc:Fallback>
                  <p:oleObj name="수식" r:id="rId6" imgW="2781300" imgH="228600" progId="Equation.3">
                    <p:embed/>
                    <p:pic>
                      <p:nvPicPr>
                        <p:cNvPr id="0" name="Picture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3608" y="1412776"/>
                          <a:ext cx="4380486"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개체 13"/>
            <p:cNvGraphicFramePr>
              <a:graphicFrameLocks noChangeAspect="1"/>
            </p:cNvGraphicFramePr>
            <p:nvPr/>
          </p:nvGraphicFramePr>
          <p:xfrm>
            <a:off x="1475656" y="1916832"/>
            <a:ext cx="2218747" cy="1224136"/>
          </p:xfrm>
          <a:graphic>
            <a:graphicData uri="http://schemas.openxmlformats.org/presentationml/2006/ole">
              <mc:AlternateContent xmlns:mc="http://schemas.openxmlformats.org/markup-compatibility/2006">
                <mc:Choice xmlns:v="urn:schemas-microsoft-com:vml" Requires="v">
                  <p:oleObj spid="_x0000_s24640" name="수식" r:id="rId8" imgW="1473200" imgH="812800" progId="Equation.3">
                    <p:embed/>
                  </p:oleObj>
                </mc:Choice>
                <mc:Fallback>
                  <p:oleObj name="수식" r:id="rId8" imgW="1473200" imgH="812800" progId="Equation.3">
                    <p:embed/>
                    <p:pic>
                      <p:nvPicPr>
                        <p:cNvPr id="0" name="Picture 4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75656" y="1916832"/>
                          <a:ext cx="2218747" cy="1224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개체 14"/>
            <p:cNvGraphicFramePr>
              <a:graphicFrameLocks noChangeAspect="1"/>
            </p:cNvGraphicFramePr>
            <p:nvPr/>
          </p:nvGraphicFramePr>
          <p:xfrm>
            <a:off x="4644008" y="3501008"/>
            <a:ext cx="576064" cy="341371"/>
          </p:xfrm>
          <a:graphic>
            <a:graphicData uri="http://schemas.openxmlformats.org/presentationml/2006/ole">
              <mc:AlternateContent xmlns:mc="http://schemas.openxmlformats.org/markup-compatibility/2006">
                <mc:Choice xmlns:v="urn:schemas-microsoft-com:vml" Requires="v">
                  <p:oleObj spid="_x0000_s24641" name="수식" r:id="rId10" imgW="342751" imgH="203112" progId="Equation.3">
                    <p:embed/>
                  </p:oleObj>
                </mc:Choice>
                <mc:Fallback>
                  <p:oleObj name="수식" r:id="rId10" imgW="342751" imgH="203112" progId="Equation.3">
                    <p:embed/>
                    <p:pic>
                      <p:nvPicPr>
                        <p:cNvPr id="0" name="Picture 4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4008" y="3501008"/>
                          <a:ext cx="576064" cy="3413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16" name="Picture 1"/>
          <p:cNvPicPr>
            <a:picLocks noChangeAspect="1" noChangeArrowheads="1"/>
          </p:cNvPicPr>
          <p:nvPr/>
        </p:nvPicPr>
        <p:blipFill>
          <a:blip r:embed="rId12" cstate="print"/>
          <a:srcRect/>
          <a:stretch>
            <a:fillRect/>
          </a:stretch>
        </p:blipFill>
        <p:spPr bwMode="auto">
          <a:xfrm>
            <a:off x="0" y="0"/>
            <a:ext cx="1057275" cy="352425"/>
          </a:xfrm>
          <a:prstGeom prst="rect">
            <a:avLst/>
          </a:prstGeom>
          <a:noFill/>
          <a:ln w="9525">
            <a:noFill/>
            <a:miter lim="800000"/>
            <a:headEnd/>
            <a:tailEnd/>
          </a:ln>
        </p:spPr>
      </p:pic>
    </p:spTree>
    <p:extLst>
      <p:ext uri="{BB962C8B-B14F-4D97-AF65-F5344CB8AC3E}">
        <p14:creationId xmlns:p14="http://schemas.microsoft.com/office/powerpoint/2010/main" val="139830826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847856" y="116632"/>
            <a:ext cx="1296144"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  2011</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2</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sp>
        <p:nvSpPr>
          <p:cNvPr id="11" name="직사각형 10"/>
          <p:cNvSpPr/>
          <p:nvPr/>
        </p:nvSpPr>
        <p:spPr>
          <a:xfrm>
            <a:off x="4788024" y="1124744"/>
            <a:ext cx="1173719" cy="369332"/>
          </a:xfrm>
          <a:prstGeom prst="rect">
            <a:avLst/>
          </a:prstGeom>
        </p:spPr>
        <p:txBody>
          <a:bodyPr wrap="none">
            <a:spAutoFit/>
          </a:bodyPr>
          <a:lstStyle/>
          <a:p>
            <a:r>
              <a:rPr lang="ko-KR" altLang="en-US" dirty="0" smtClean="0"/>
              <a:t>의 면적 </a:t>
            </a:r>
            <a:r>
              <a:rPr lang="en-US" altLang="ko-KR" dirty="0" smtClean="0"/>
              <a:t>:</a:t>
            </a:r>
            <a:r>
              <a:rPr lang="ko-KR" altLang="en-US" dirty="0" smtClean="0"/>
              <a:t> </a:t>
            </a:r>
            <a:endParaRPr lang="ko-KR" altLang="en-US" dirty="0"/>
          </a:p>
        </p:txBody>
      </p:sp>
      <p:grpSp>
        <p:nvGrpSpPr>
          <p:cNvPr id="2" name="그룹 21"/>
          <p:cNvGrpSpPr/>
          <p:nvPr/>
        </p:nvGrpSpPr>
        <p:grpSpPr>
          <a:xfrm>
            <a:off x="827584" y="980728"/>
            <a:ext cx="6480720" cy="4833828"/>
            <a:chOff x="827584" y="1196752"/>
            <a:chExt cx="6480720" cy="4833828"/>
          </a:xfrm>
        </p:grpSpPr>
        <p:sp>
          <p:nvSpPr>
            <p:cNvPr id="9" name="직사각형 8"/>
            <p:cNvSpPr/>
            <p:nvPr/>
          </p:nvSpPr>
          <p:spPr>
            <a:xfrm>
              <a:off x="827584" y="1196752"/>
              <a:ext cx="4572000" cy="369332"/>
            </a:xfrm>
            <a:prstGeom prst="rect">
              <a:avLst/>
            </a:prstGeom>
          </p:spPr>
          <p:txBody>
            <a:bodyPr>
              <a:spAutoFit/>
            </a:bodyPr>
            <a:lstStyle/>
            <a:p>
              <a:r>
                <a:rPr lang="ko-KR" altLang="en-US" dirty="0" smtClean="0"/>
                <a:t>⇨  첫 사다리꼴 </a:t>
              </a:r>
              <a:endParaRPr lang="ko-KR" altLang="en-US" dirty="0"/>
            </a:p>
          </p:txBody>
        </p:sp>
        <p:graphicFrame>
          <p:nvGraphicFramePr>
            <p:cNvPr id="10" name="개체 9"/>
            <p:cNvGraphicFramePr>
              <a:graphicFrameLocks noChangeAspect="1"/>
            </p:cNvGraphicFramePr>
            <p:nvPr/>
          </p:nvGraphicFramePr>
          <p:xfrm>
            <a:off x="2627784" y="1196752"/>
            <a:ext cx="2160240" cy="339365"/>
          </p:xfrm>
          <a:graphic>
            <a:graphicData uri="http://schemas.openxmlformats.org/presentationml/2006/ole">
              <mc:AlternateContent xmlns:mc="http://schemas.openxmlformats.org/markup-compatibility/2006">
                <mc:Choice xmlns:v="urn:schemas-microsoft-com:vml" Requires="v">
                  <p:oleObj spid="_x0000_s25692" name="수식" r:id="rId3" imgW="1282700" imgH="215900" progId="Equation.3">
                    <p:embed/>
                  </p:oleObj>
                </mc:Choice>
                <mc:Fallback>
                  <p:oleObj name="수식" r:id="rId3" imgW="1282700" imgH="215900" progId="Equation.3">
                    <p:embed/>
                    <p:pic>
                      <p:nvPicPr>
                        <p:cNvPr id="0" name="Picture 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1196752"/>
                          <a:ext cx="2160240" cy="3393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개체 11"/>
            <p:cNvGraphicFramePr>
              <a:graphicFrameLocks noChangeAspect="1"/>
            </p:cNvGraphicFramePr>
            <p:nvPr/>
          </p:nvGraphicFramePr>
          <p:xfrm>
            <a:off x="2555776" y="1700808"/>
            <a:ext cx="1839688" cy="648072"/>
          </p:xfrm>
          <a:graphic>
            <a:graphicData uri="http://schemas.openxmlformats.org/presentationml/2006/ole">
              <mc:AlternateContent xmlns:mc="http://schemas.openxmlformats.org/markup-compatibility/2006">
                <mc:Choice xmlns:v="urn:schemas-microsoft-com:vml" Requires="v">
                  <p:oleObj spid="_x0000_s25693" name="수식" r:id="rId5" imgW="1117115" imgH="393529" progId="Equation.3">
                    <p:embed/>
                  </p:oleObj>
                </mc:Choice>
                <mc:Fallback>
                  <p:oleObj name="수식" r:id="rId5" imgW="1117115" imgH="393529" progId="Equation.3">
                    <p:embed/>
                    <p:pic>
                      <p:nvPicPr>
                        <p:cNvPr id="0" name="Picture 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776" y="1700808"/>
                          <a:ext cx="1839688" cy="6480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직사각형 12"/>
            <p:cNvSpPr/>
            <p:nvPr/>
          </p:nvSpPr>
          <p:spPr>
            <a:xfrm>
              <a:off x="1187624" y="2564904"/>
              <a:ext cx="2045753" cy="369332"/>
            </a:xfrm>
            <a:prstGeom prst="rect">
              <a:avLst/>
            </a:prstGeom>
          </p:spPr>
          <p:txBody>
            <a:bodyPr wrap="none">
              <a:spAutoFit/>
            </a:bodyPr>
            <a:lstStyle/>
            <a:p>
              <a:r>
                <a:rPr lang="ko-KR" altLang="en-US" dirty="0" smtClean="0"/>
                <a:t>두 번째 사다리꼴 </a:t>
              </a:r>
              <a:endParaRPr lang="ko-KR" altLang="en-US" dirty="0"/>
            </a:p>
          </p:txBody>
        </p:sp>
        <p:graphicFrame>
          <p:nvGraphicFramePr>
            <p:cNvPr id="14" name="개체 13"/>
            <p:cNvGraphicFramePr>
              <a:graphicFrameLocks noChangeAspect="1"/>
            </p:cNvGraphicFramePr>
            <p:nvPr/>
          </p:nvGraphicFramePr>
          <p:xfrm>
            <a:off x="3203848" y="2553776"/>
            <a:ext cx="2232248" cy="344984"/>
          </p:xfrm>
          <a:graphic>
            <a:graphicData uri="http://schemas.openxmlformats.org/presentationml/2006/ole">
              <mc:AlternateContent xmlns:mc="http://schemas.openxmlformats.org/markup-compatibility/2006">
                <mc:Choice xmlns:v="urn:schemas-microsoft-com:vml" Requires="v">
                  <p:oleObj spid="_x0000_s25694" name="수식" r:id="rId7" imgW="1396394" imgH="215806" progId="Equation.3">
                    <p:embed/>
                  </p:oleObj>
                </mc:Choice>
                <mc:Fallback>
                  <p:oleObj name="수식" r:id="rId7" imgW="1396394" imgH="215806" progId="Equation.3">
                    <p:embed/>
                    <p:pic>
                      <p:nvPicPr>
                        <p:cNvPr id="0" name="Picture 7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3848" y="2553776"/>
                          <a:ext cx="2232248" cy="3449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직사각형 14"/>
            <p:cNvSpPr/>
            <p:nvPr/>
          </p:nvSpPr>
          <p:spPr>
            <a:xfrm>
              <a:off x="5364088" y="2564904"/>
              <a:ext cx="1173719" cy="369332"/>
            </a:xfrm>
            <a:prstGeom prst="rect">
              <a:avLst/>
            </a:prstGeom>
          </p:spPr>
          <p:txBody>
            <a:bodyPr wrap="none">
              <a:spAutoFit/>
            </a:bodyPr>
            <a:lstStyle/>
            <a:p>
              <a:r>
                <a:rPr lang="ko-KR" altLang="en-US" dirty="0" smtClean="0"/>
                <a:t>의 면적 </a:t>
              </a:r>
              <a:r>
                <a:rPr lang="en-US" altLang="ko-KR" dirty="0" smtClean="0"/>
                <a:t>:</a:t>
              </a:r>
              <a:r>
                <a:rPr lang="ko-KR" altLang="en-US" dirty="0" smtClean="0"/>
                <a:t> </a:t>
              </a:r>
              <a:endParaRPr lang="ko-KR" altLang="en-US" dirty="0"/>
            </a:p>
          </p:txBody>
        </p:sp>
        <p:graphicFrame>
          <p:nvGraphicFramePr>
            <p:cNvPr id="16" name="개체 15"/>
            <p:cNvGraphicFramePr>
              <a:graphicFrameLocks noChangeAspect="1"/>
            </p:cNvGraphicFramePr>
            <p:nvPr/>
          </p:nvGraphicFramePr>
          <p:xfrm>
            <a:off x="2627784" y="3068961"/>
            <a:ext cx="1944216" cy="648072"/>
          </p:xfrm>
          <a:graphic>
            <a:graphicData uri="http://schemas.openxmlformats.org/presentationml/2006/ole">
              <mc:AlternateContent xmlns:mc="http://schemas.openxmlformats.org/markup-compatibility/2006">
                <mc:Choice xmlns:v="urn:schemas-microsoft-com:vml" Requires="v">
                  <p:oleObj spid="_x0000_s25695" name="수식" r:id="rId9" imgW="1180588" imgH="393529" progId="Equation.3">
                    <p:embed/>
                  </p:oleObj>
                </mc:Choice>
                <mc:Fallback>
                  <p:oleObj name="수식" r:id="rId9" imgW="1180588" imgH="393529" progId="Equation.3">
                    <p:embed/>
                    <p:pic>
                      <p:nvPicPr>
                        <p:cNvPr id="0" name="Picture 7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7784" y="3068961"/>
                          <a:ext cx="1944216" cy="6480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Box 16"/>
            <p:cNvSpPr txBox="1"/>
            <p:nvPr/>
          </p:nvSpPr>
          <p:spPr>
            <a:xfrm>
              <a:off x="1619672" y="3789040"/>
              <a:ext cx="3168352" cy="369332"/>
            </a:xfrm>
            <a:prstGeom prst="rect">
              <a:avLst/>
            </a:prstGeom>
            <a:noFill/>
          </p:spPr>
          <p:txBody>
            <a:bodyPr wrap="square" rtlCol="0">
              <a:spAutoFit/>
            </a:bodyPr>
            <a:lstStyle/>
            <a:p>
              <a:r>
                <a:rPr lang="en-US" altLang="ko-KR" dirty="0" smtClean="0"/>
                <a:t>…………………</a:t>
              </a:r>
              <a:endParaRPr lang="ko-KR" altLang="en-US" dirty="0"/>
            </a:p>
          </p:txBody>
        </p:sp>
        <p:sp>
          <p:nvSpPr>
            <p:cNvPr id="18" name="직사각형 17"/>
            <p:cNvSpPr/>
            <p:nvPr/>
          </p:nvSpPr>
          <p:spPr>
            <a:xfrm>
              <a:off x="1187624" y="4437112"/>
              <a:ext cx="1963999" cy="369332"/>
            </a:xfrm>
            <a:prstGeom prst="rect">
              <a:avLst/>
            </a:prstGeom>
          </p:spPr>
          <p:txBody>
            <a:bodyPr wrap="none">
              <a:spAutoFit/>
            </a:bodyPr>
            <a:lstStyle/>
            <a:p>
              <a:r>
                <a:rPr lang="ko-KR" altLang="en-US" dirty="0" smtClean="0"/>
                <a:t>마지막 사다리꼴 </a:t>
              </a:r>
              <a:endParaRPr lang="ko-KR" altLang="en-US" dirty="0"/>
            </a:p>
          </p:txBody>
        </p:sp>
        <p:graphicFrame>
          <p:nvGraphicFramePr>
            <p:cNvPr id="151558" name="Object 6"/>
            <p:cNvGraphicFramePr>
              <a:graphicFrameLocks noChangeAspect="1"/>
            </p:cNvGraphicFramePr>
            <p:nvPr/>
          </p:nvGraphicFramePr>
          <p:xfrm>
            <a:off x="2998788" y="4427538"/>
            <a:ext cx="2354262" cy="365125"/>
          </p:xfrm>
          <a:graphic>
            <a:graphicData uri="http://schemas.openxmlformats.org/presentationml/2006/ole">
              <mc:AlternateContent xmlns:mc="http://schemas.openxmlformats.org/markup-compatibility/2006">
                <mc:Choice xmlns:v="urn:schemas-microsoft-com:vml" Requires="v">
                  <p:oleObj spid="_x0000_s25696" name="수식" r:id="rId11" imgW="1473200" imgH="228600" progId="Equation.3">
                    <p:embed/>
                  </p:oleObj>
                </mc:Choice>
                <mc:Fallback>
                  <p:oleObj name="수식" r:id="rId11" imgW="1473200" imgH="228600" progId="Equation.3">
                    <p:embed/>
                    <p:pic>
                      <p:nvPicPr>
                        <p:cNvPr id="0" name="Picture 7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98788" y="4427538"/>
                          <a:ext cx="2354262"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직사각형 18"/>
            <p:cNvSpPr/>
            <p:nvPr/>
          </p:nvSpPr>
          <p:spPr>
            <a:xfrm>
              <a:off x="5364088" y="4437112"/>
              <a:ext cx="1173719" cy="369332"/>
            </a:xfrm>
            <a:prstGeom prst="rect">
              <a:avLst/>
            </a:prstGeom>
          </p:spPr>
          <p:txBody>
            <a:bodyPr wrap="none">
              <a:spAutoFit/>
            </a:bodyPr>
            <a:lstStyle/>
            <a:p>
              <a:r>
                <a:rPr lang="ko-KR" altLang="en-US" dirty="0" smtClean="0"/>
                <a:t>의 면적 </a:t>
              </a:r>
              <a:r>
                <a:rPr lang="en-US" altLang="ko-KR" dirty="0" smtClean="0"/>
                <a:t>:</a:t>
              </a:r>
              <a:r>
                <a:rPr lang="ko-KR" altLang="en-US" dirty="0" smtClean="0"/>
                <a:t> </a:t>
              </a:r>
              <a:endParaRPr lang="ko-KR" altLang="en-US" dirty="0"/>
            </a:p>
          </p:txBody>
        </p:sp>
        <p:graphicFrame>
          <p:nvGraphicFramePr>
            <p:cNvPr id="151559" name="Object 7"/>
            <p:cNvGraphicFramePr>
              <a:graphicFrameLocks noChangeAspect="1"/>
            </p:cNvGraphicFramePr>
            <p:nvPr/>
          </p:nvGraphicFramePr>
          <p:xfrm>
            <a:off x="2667000" y="4941888"/>
            <a:ext cx="2009775" cy="647700"/>
          </p:xfrm>
          <a:graphic>
            <a:graphicData uri="http://schemas.openxmlformats.org/presentationml/2006/ole">
              <mc:AlternateContent xmlns:mc="http://schemas.openxmlformats.org/markup-compatibility/2006">
                <mc:Choice xmlns:v="urn:schemas-microsoft-com:vml" Requires="v">
                  <p:oleObj spid="_x0000_s25697" name="수식" r:id="rId13" imgW="1218671" imgH="393529" progId="Equation.3">
                    <p:embed/>
                  </p:oleObj>
                </mc:Choice>
                <mc:Fallback>
                  <p:oleObj name="수식" r:id="rId13" imgW="1218671" imgH="393529" progId="Equation.3">
                    <p:embed/>
                    <p:pic>
                      <p:nvPicPr>
                        <p:cNvPr id="0" name="Picture 7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4941888"/>
                          <a:ext cx="2009775"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직사각형 19"/>
            <p:cNvSpPr/>
            <p:nvPr/>
          </p:nvSpPr>
          <p:spPr>
            <a:xfrm>
              <a:off x="1187624" y="5661248"/>
              <a:ext cx="6120680" cy="369332"/>
            </a:xfrm>
            <a:prstGeom prst="rect">
              <a:avLst/>
            </a:prstGeom>
          </p:spPr>
          <p:txBody>
            <a:bodyPr wrap="square">
              <a:spAutoFit/>
            </a:bodyPr>
            <a:lstStyle/>
            <a:p>
              <a:r>
                <a:rPr lang="ko-KR" altLang="en-US" dirty="0" smtClean="0"/>
                <a:t>이 된다</a:t>
              </a:r>
              <a:r>
                <a:rPr lang="en-US" altLang="ko-KR" dirty="0" smtClean="0"/>
                <a:t>.</a:t>
              </a:r>
              <a:r>
                <a:rPr lang="ko-KR" altLang="en-US" dirty="0" smtClean="0"/>
                <a:t> 이를 다 더하면           함수의 면적 </a:t>
              </a:r>
              <a:endParaRPr lang="ko-KR" altLang="en-US" dirty="0"/>
            </a:p>
          </p:txBody>
        </p:sp>
        <p:sp>
          <p:nvSpPr>
            <p:cNvPr id="21" name="오른쪽 화살표 20"/>
            <p:cNvSpPr/>
            <p:nvPr/>
          </p:nvSpPr>
          <p:spPr>
            <a:xfrm>
              <a:off x="3851920" y="5805264"/>
              <a:ext cx="64807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3" name="Picture 1"/>
          <p:cNvPicPr>
            <a:picLocks noChangeAspect="1" noChangeArrowheads="1"/>
          </p:cNvPicPr>
          <p:nvPr/>
        </p:nvPicPr>
        <p:blipFill>
          <a:blip r:embed="rId15" cstate="print"/>
          <a:srcRect/>
          <a:stretch>
            <a:fillRect/>
          </a:stretch>
        </p:blipFill>
        <p:spPr bwMode="auto">
          <a:xfrm>
            <a:off x="0" y="0"/>
            <a:ext cx="1057275" cy="352425"/>
          </a:xfrm>
          <a:prstGeom prst="rect">
            <a:avLst/>
          </a:prstGeom>
          <a:noFill/>
          <a:ln w="9525">
            <a:noFill/>
            <a:miter lim="800000"/>
            <a:headEnd/>
            <a:tailEnd/>
          </a:ln>
        </p:spPr>
      </p:pic>
    </p:spTree>
    <p:extLst>
      <p:ext uri="{BB962C8B-B14F-4D97-AF65-F5344CB8AC3E}">
        <p14:creationId xmlns:p14="http://schemas.microsoft.com/office/powerpoint/2010/main" val="357544966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847856" y="116632"/>
            <a:ext cx="1296144"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  2011</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2</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6" name="TextBox 5"/>
          <p:cNvSpPr txBox="1"/>
          <p:nvPr/>
        </p:nvSpPr>
        <p:spPr>
          <a:xfrm>
            <a:off x="107504" y="116632"/>
            <a:ext cx="2555776"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수치해석 </a:t>
            </a:r>
            <a:r>
              <a:rPr lang="en-US" altLang="ko-KR" sz="1100" dirty="0" smtClean="0">
                <a:solidFill>
                  <a:srgbClr val="0315BD"/>
                </a:solidFill>
                <a:latin typeface="휴먼엑스포" pitchFamily="18" charset="-127"/>
                <a:ea typeface="휴먼엑스포" pitchFamily="18" charset="-127"/>
              </a:rPr>
              <a:t>/ Numerical Analysis</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graphicFrame>
        <p:nvGraphicFramePr>
          <p:cNvPr id="10" name="개체 9"/>
          <p:cNvGraphicFramePr>
            <a:graphicFrameLocks noChangeAspect="1"/>
          </p:cNvGraphicFramePr>
          <p:nvPr>
            <p:extLst>
              <p:ext uri="{D42A27DB-BD31-4B8C-83A1-F6EECF244321}">
                <p14:modId xmlns:p14="http://schemas.microsoft.com/office/powerpoint/2010/main" val="2601931036"/>
              </p:ext>
            </p:extLst>
          </p:nvPr>
        </p:nvGraphicFramePr>
        <p:xfrm>
          <a:off x="734566" y="1268760"/>
          <a:ext cx="7962900" cy="3629025"/>
        </p:xfrm>
        <a:graphic>
          <a:graphicData uri="http://schemas.openxmlformats.org/presentationml/2006/ole">
            <mc:AlternateContent xmlns:mc="http://schemas.openxmlformats.org/markup-compatibility/2006">
              <mc:Choice xmlns:v="urn:schemas-microsoft-com:vml" Requires="v">
                <p:oleObj spid="_x0000_s26641" name="수식" r:id="rId3" imgW="4914720" imgH="1752480" progId="Equation.3">
                  <p:embed/>
                </p:oleObj>
              </mc:Choice>
              <mc:Fallback>
                <p:oleObj name="수식" r:id="rId3" imgW="4914720" imgH="1752480" progId="Equation.3">
                  <p:embed/>
                  <p:pic>
                    <p:nvPicPr>
                      <p:cNvPr id="0"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566" y="1268760"/>
                        <a:ext cx="7962900" cy="3629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Picture 1"/>
          <p:cNvPicPr>
            <a:picLocks noChangeAspect="1" noChangeArrowheads="1"/>
          </p:cNvPicPr>
          <p:nvPr/>
        </p:nvPicPr>
        <p:blipFill>
          <a:blip r:embed="rId5" cstate="print"/>
          <a:srcRect/>
          <a:stretch>
            <a:fillRect/>
          </a:stretch>
        </p:blipFill>
        <p:spPr bwMode="auto">
          <a:xfrm>
            <a:off x="0" y="0"/>
            <a:ext cx="1057275" cy="352425"/>
          </a:xfrm>
          <a:prstGeom prst="rect">
            <a:avLst/>
          </a:prstGeom>
          <a:noFill/>
          <a:ln w="9525">
            <a:noFill/>
            <a:miter lim="800000"/>
            <a:headEnd/>
            <a:tailEnd/>
          </a:ln>
        </p:spPr>
      </p:pic>
    </p:spTree>
    <p:extLst>
      <p:ext uri="{BB962C8B-B14F-4D97-AF65-F5344CB8AC3E}">
        <p14:creationId xmlns:p14="http://schemas.microsoft.com/office/powerpoint/2010/main" val="210176567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847856" y="116632"/>
            <a:ext cx="1296144"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  2011</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2</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6" name="TextBox 5"/>
          <p:cNvSpPr txBox="1"/>
          <p:nvPr/>
        </p:nvSpPr>
        <p:spPr>
          <a:xfrm>
            <a:off x="107504" y="116632"/>
            <a:ext cx="2555776"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수치해석 </a:t>
            </a:r>
            <a:r>
              <a:rPr lang="en-US" altLang="ko-KR" sz="1100" dirty="0" smtClean="0">
                <a:solidFill>
                  <a:srgbClr val="0315BD"/>
                </a:solidFill>
                <a:latin typeface="휴먼엑스포" pitchFamily="18" charset="-127"/>
                <a:ea typeface="휴먼엑스포" pitchFamily="18" charset="-127"/>
              </a:rPr>
              <a:t>/ Numerical Analysis</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2" name="그룹 10"/>
          <p:cNvGrpSpPr/>
          <p:nvPr/>
        </p:nvGrpSpPr>
        <p:grpSpPr>
          <a:xfrm>
            <a:off x="611560" y="980728"/>
            <a:ext cx="6264696" cy="4380603"/>
            <a:chOff x="611560" y="980728"/>
            <a:chExt cx="6264696" cy="4380603"/>
          </a:xfrm>
        </p:grpSpPr>
        <p:sp>
          <p:nvSpPr>
            <p:cNvPr id="9" name="직사각형 8"/>
            <p:cNvSpPr/>
            <p:nvPr/>
          </p:nvSpPr>
          <p:spPr>
            <a:xfrm>
              <a:off x="611560" y="980728"/>
              <a:ext cx="958917" cy="369332"/>
            </a:xfrm>
            <a:prstGeom prst="rect">
              <a:avLst/>
            </a:prstGeom>
          </p:spPr>
          <p:txBody>
            <a:bodyPr wrap="none">
              <a:spAutoFit/>
            </a:bodyPr>
            <a:lstStyle/>
            <a:p>
              <a:r>
                <a:rPr lang="ko-KR" altLang="en-US" dirty="0" smtClean="0"/>
                <a:t>여기서 </a:t>
              </a:r>
              <a:endParaRPr lang="ko-KR" altLang="en-US" dirty="0"/>
            </a:p>
          </p:txBody>
        </p:sp>
        <p:graphicFrame>
          <p:nvGraphicFramePr>
            <p:cNvPr id="10" name="개체 9"/>
            <p:cNvGraphicFramePr>
              <a:graphicFrameLocks noChangeAspect="1"/>
            </p:cNvGraphicFramePr>
            <p:nvPr/>
          </p:nvGraphicFramePr>
          <p:xfrm>
            <a:off x="1763688" y="1340768"/>
            <a:ext cx="5112568" cy="4020563"/>
          </p:xfrm>
          <a:graphic>
            <a:graphicData uri="http://schemas.openxmlformats.org/presentationml/2006/ole">
              <mc:AlternateContent xmlns:mc="http://schemas.openxmlformats.org/markup-compatibility/2006">
                <mc:Choice xmlns:v="urn:schemas-microsoft-com:vml" Requires="v">
                  <p:oleObj spid="_x0000_s27665" name="수식" r:id="rId3" imgW="2616200" imgH="2057400" progId="Equation.3">
                    <p:embed/>
                  </p:oleObj>
                </mc:Choice>
                <mc:Fallback>
                  <p:oleObj name="수식" r:id="rId3" imgW="2616200" imgH="2057400" progId="Equation.3">
                    <p:embed/>
                    <p:pic>
                      <p:nvPicPr>
                        <p:cNvPr id="0"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1340768"/>
                          <a:ext cx="5112568" cy="4020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17868810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91872"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noChangeArrowheads="1"/>
          </p:cNvPicPr>
          <p:nvPr/>
        </p:nvPicPr>
        <p:blipFill>
          <a:blip r:embed="rId2" cstate="print"/>
          <a:srcRect/>
          <a:stretch>
            <a:fillRect/>
          </a:stretch>
        </p:blipFill>
        <p:spPr bwMode="auto">
          <a:xfrm>
            <a:off x="107504" y="116632"/>
            <a:ext cx="1079500" cy="288925"/>
          </a:xfrm>
          <a:prstGeom prst="rect">
            <a:avLst/>
          </a:prstGeom>
          <a:noFill/>
          <a:ln w="9525">
            <a:noFill/>
            <a:miter lim="800000"/>
            <a:headEnd/>
            <a:tailEnd/>
          </a:ln>
        </p:spPr>
      </p:pic>
      <p:sp>
        <p:nvSpPr>
          <p:cNvPr id="10" name="직사각형 9"/>
          <p:cNvSpPr/>
          <p:nvPr/>
        </p:nvSpPr>
        <p:spPr>
          <a:xfrm>
            <a:off x="467544" y="836712"/>
            <a:ext cx="8352928" cy="4662815"/>
          </a:xfrm>
          <a:prstGeom prst="rect">
            <a:avLst/>
          </a:prstGeom>
        </p:spPr>
        <p:txBody>
          <a:bodyPr wrap="square">
            <a:spAutoFit/>
          </a:bodyPr>
          <a:lstStyle/>
          <a:p>
            <a:pPr>
              <a:lnSpc>
                <a:spcPct val="150000"/>
              </a:lnSpc>
            </a:pPr>
            <a:r>
              <a:rPr lang="ko-KR" altLang="en-US" dirty="0"/>
              <a:t>    </a:t>
            </a:r>
            <a:r>
              <a:rPr lang="ko-KR" altLang="en-US" dirty="0">
                <a:solidFill>
                  <a:srgbClr val="7030A0"/>
                </a:solidFill>
                <a:latin typeface="휴먼엑스포" pitchFamily="18" charset="-127"/>
                <a:ea typeface="휴먼엑스포" pitchFamily="18" charset="-127"/>
              </a:rPr>
              <a:t>▶ </a:t>
            </a:r>
            <a:r>
              <a:rPr lang="en-US" altLang="ko-KR" dirty="0">
                <a:solidFill>
                  <a:srgbClr val="7030A0"/>
                </a:solidFill>
                <a:latin typeface="휴먼엑스포" pitchFamily="18" charset="-127"/>
                <a:ea typeface="휴먼엑스포" pitchFamily="18" charset="-127"/>
              </a:rPr>
              <a:t>70</a:t>
            </a:r>
            <a:r>
              <a:rPr lang="ko-KR" altLang="en-US" dirty="0">
                <a:solidFill>
                  <a:srgbClr val="7030A0"/>
                </a:solidFill>
                <a:latin typeface="휴먼엑스포" pitchFamily="18" charset="-127"/>
                <a:ea typeface="휴먼엑스포" pitchFamily="18" charset="-127"/>
              </a:rPr>
              <a:t>년대 이후 </a:t>
            </a:r>
          </a:p>
          <a:p>
            <a:pPr>
              <a:lnSpc>
                <a:spcPct val="150000"/>
              </a:lnSpc>
            </a:pPr>
            <a:r>
              <a:rPr lang="ko-KR" altLang="en-US" dirty="0"/>
              <a:t>        </a:t>
            </a:r>
            <a:r>
              <a:rPr lang="en-US" altLang="ko-KR" dirty="0" err="1"/>
              <a:t>Niklaus</a:t>
            </a:r>
            <a:r>
              <a:rPr lang="en-US" altLang="ko-KR" dirty="0"/>
              <a:t> Wirth : </a:t>
            </a:r>
            <a:r>
              <a:rPr lang="en-US" altLang="ko-KR" b="1" dirty="0">
                <a:solidFill>
                  <a:srgbClr val="C00000"/>
                </a:solidFill>
              </a:rPr>
              <a:t>Pascal</a:t>
            </a:r>
            <a:r>
              <a:rPr lang="en-US" altLang="ko-KR" dirty="0"/>
              <a:t> </a:t>
            </a:r>
            <a:r>
              <a:rPr lang="ko-KR" altLang="en-US" dirty="0"/>
              <a:t>발표 </a:t>
            </a:r>
          </a:p>
          <a:p>
            <a:pPr>
              <a:lnSpc>
                <a:spcPct val="150000"/>
              </a:lnSpc>
            </a:pPr>
            <a:r>
              <a:rPr lang="ko-KR" altLang="en-US" dirty="0"/>
              <a:t>        </a:t>
            </a:r>
            <a:r>
              <a:rPr lang="en-US" altLang="ko-KR" dirty="0"/>
              <a:t>Jean </a:t>
            </a:r>
            <a:r>
              <a:rPr lang="en-US" altLang="ko-KR" dirty="0" err="1"/>
              <a:t>Ichbiah</a:t>
            </a:r>
            <a:r>
              <a:rPr lang="en-US" altLang="ko-KR" dirty="0"/>
              <a:t> : </a:t>
            </a:r>
            <a:r>
              <a:rPr lang="en-US" altLang="ko-KR" b="1" dirty="0" err="1">
                <a:solidFill>
                  <a:srgbClr val="C00000"/>
                </a:solidFill>
              </a:rPr>
              <a:t>Ada</a:t>
            </a:r>
            <a:r>
              <a:rPr lang="en-US" altLang="ko-KR" dirty="0"/>
              <a:t> </a:t>
            </a:r>
            <a:r>
              <a:rPr lang="ko-KR" altLang="en-US" dirty="0"/>
              <a:t>발표 </a:t>
            </a:r>
          </a:p>
          <a:p>
            <a:pPr>
              <a:lnSpc>
                <a:spcPct val="150000"/>
              </a:lnSpc>
            </a:pPr>
            <a:r>
              <a:rPr lang="ko-KR" altLang="en-US" dirty="0"/>
              <a:t>        </a:t>
            </a:r>
            <a:r>
              <a:rPr lang="en-US" altLang="ko-KR" dirty="0"/>
              <a:t>Dennis Ritchie : </a:t>
            </a:r>
            <a:r>
              <a:rPr lang="en-US" altLang="ko-KR" b="1" dirty="0">
                <a:solidFill>
                  <a:srgbClr val="C00000"/>
                </a:solidFill>
              </a:rPr>
              <a:t>C</a:t>
            </a:r>
            <a:r>
              <a:rPr lang="en-US" altLang="ko-KR" dirty="0"/>
              <a:t> </a:t>
            </a:r>
            <a:r>
              <a:rPr lang="ko-KR" altLang="en-US" dirty="0"/>
              <a:t>발표 </a:t>
            </a:r>
          </a:p>
          <a:p>
            <a:pPr>
              <a:lnSpc>
                <a:spcPct val="150000"/>
              </a:lnSpc>
            </a:pPr>
            <a:r>
              <a:rPr lang="ko-KR" altLang="en-US" dirty="0"/>
              <a:t>       </a:t>
            </a:r>
            <a:r>
              <a:rPr lang="ko-KR" altLang="en-US" dirty="0" smtClean="0"/>
              <a:t> </a:t>
            </a:r>
            <a:r>
              <a:rPr lang="en-US" altLang="ko-KR" dirty="0" err="1" smtClean="0"/>
              <a:t>Bjarne</a:t>
            </a:r>
            <a:r>
              <a:rPr lang="en-US" altLang="ko-KR" dirty="0" smtClean="0"/>
              <a:t> </a:t>
            </a:r>
            <a:r>
              <a:rPr lang="en-US" altLang="ko-KR" dirty="0" err="1"/>
              <a:t>Stroustrup</a:t>
            </a:r>
            <a:r>
              <a:rPr lang="en-US" altLang="ko-KR" dirty="0"/>
              <a:t> : </a:t>
            </a:r>
            <a:r>
              <a:rPr lang="en-US" altLang="ko-KR" b="1" dirty="0">
                <a:solidFill>
                  <a:srgbClr val="C00000"/>
                </a:solidFill>
              </a:rPr>
              <a:t>C++ </a:t>
            </a:r>
            <a:r>
              <a:rPr lang="ko-KR" altLang="en-US" dirty="0"/>
              <a:t>발표</a:t>
            </a:r>
            <a:r>
              <a:rPr lang="en-US" altLang="ko-KR" dirty="0"/>
              <a:t>(</a:t>
            </a:r>
            <a:r>
              <a:rPr lang="en-US" altLang="ko-KR" b="1" dirty="0"/>
              <a:t>Object-oriented programming </a:t>
            </a:r>
            <a:r>
              <a:rPr lang="ko-KR" altLang="en-US" dirty="0"/>
              <a:t>개념 도입</a:t>
            </a:r>
            <a:r>
              <a:rPr lang="en-US" altLang="ko-KR" dirty="0" smtClean="0"/>
              <a:t>)</a:t>
            </a:r>
            <a:br>
              <a:rPr lang="en-US" altLang="ko-KR" dirty="0" smtClean="0"/>
            </a:br>
            <a:endParaRPr lang="en-US" altLang="ko-KR" dirty="0" smtClean="0"/>
          </a:p>
          <a:p>
            <a:pPr>
              <a:lnSpc>
                <a:spcPct val="150000"/>
              </a:lnSpc>
            </a:pPr>
            <a:r>
              <a:rPr lang="ko-KR" altLang="en-US" dirty="0"/>
              <a:t>    </a:t>
            </a:r>
            <a:r>
              <a:rPr lang="ko-KR" altLang="en-US" dirty="0">
                <a:solidFill>
                  <a:srgbClr val="7030A0"/>
                </a:solidFill>
                <a:latin typeface="휴먼엑스포" pitchFamily="18" charset="-127"/>
                <a:ea typeface="휴먼엑스포" pitchFamily="18" charset="-127"/>
              </a:rPr>
              <a:t>▶ </a:t>
            </a:r>
            <a:r>
              <a:rPr lang="en-US" altLang="ko-KR" dirty="0">
                <a:solidFill>
                  <a:srgbClr val="7030A0"/>
                </a:solidFill>
                <a:latin typeface="휴먼엑스포" pitchFamily="18" charset="-127"/>
                <a:ea typeface="휴먼엑스포" pitchFamily="18" charset="-127"/>
              </a:rPr>
              <a:t>90</a:t>
            </a:r>
            <a:r>
              <a:rPr lang="ko-KR" altLang="en-US" dirty="0">
                <a:solidFill>
                  <a:srgbClr val="7030A0"/>
                </a:solidFill>
                <a:latin typeface="휴먼엑스포" pitchFamily="18" charset="-127"/>
                <a:ea typeface="휴먼엑스포" pitchFamily="18" charset="-127"/>
              </a:rPr>
              <a:t>년대 </a:t>
            </a:r>
          </a:p>
          <a:p>
            <a:pPr>
              <a:lnSpc>
                <a:spcPct val="150000"/>
              </a:lnSpc>
            </a:pPr>
            <a:r>
              <a:rPr lang="ko-KR" altLang="en-US" dirty="0"/>
              <a:t>       </a:t>
            </a:r>
            <a:r>
              <a:rPr lang="en-US" altLang="ko-KR" dirty="0"/>
              <a:t>PC</a:t>
            </a:r>
            <a:r>
              <a:rPr lang="ko-KR" altLang="en-US" dirty="0"/>
              <a:t>의 대중화와 </a:t>
            </a:r>
            <a:r>
              <a:rPr lang="en-US" altLang="ko-KR" dirty="0"/>
              <a:t>Windows OS</a:t>
            </a:r>
            <a:r>
              <a:rPr lang="ko-KR" altLang="en-US" dirty="0"/>
              <a:t>의 범용화에 따라 </a:t>
            </a:r>
            <a:r>
              <a:rPr lang="en-US" altLang="ko-KR" dirty="0"/>
              <a:t>GUI(Graphical </a:t>
            </a:r>
            <a:r>
              <a:rPr lang="en-US" altLang="ko-KR" dirty="0" smtClean="0"/>
              <a:t>User</a:t>
            </a:r>
          </a:p>
          <a:p>
            <a:pPr>
              <a:lnSpc>
                <a:spcPct val="150000"/>
              </a:lnSpc>
            </a:pPr>
            <a:r>
              <a:rPr lang="en-US" altLang="ko-KR" dirty="0"/>
              <a:t> </a:t>
            </a:r>
            <a:r>
              <a:rPr lang="en-US" altLang="ko-KR" dirty="0" smtClean="0"/>
              <a:t>      Interface</a:t>
            </a:r>
            <a:r>
              <a:rPr lang="en-US" altLang="ko-KR" dirty="0"/>
              <a:t>) </a:t>
            </a:r>
            <a:r>
              <a:rPr lang="ko-KR" altLang="en-US" dirty="0"/>
              <a:t>환경을 제공하는 </a:t>
            </a:r>
            <a:r>
              <a:rPr lang="en-US" altLang="ko-KR" dirty="0"/>
              <a:t>Visual language </a:t>
            </a:r>
            <a:r>
              <a:rPr lang="ko-KR" altLang="en-US" dirty="0"/>
              <a:t>발표 </a:t>
            </a:r>
          </a:p>
          <a:p>
            <a:pPr>
              <a:lnSpc>
                <a:spcPct val="150000"/>
              </a:lnSpc>
            </a:pPr>
            <a:r>
              <a:rPr lang="ko-KR" altLang="en-US" dirty="0"/>
              <a:t>             </a:t>
            </a:r>
            <a:r>
              <a:rPr lang="en-US" altLang="ko-KR" dirty="0"/>
              <a:t>: Visual Basic, Visual C &amp; C++, Power Builder, Delphi </a:t>
            </a:r>
            <a:r>
              <a:rPr lang="ko-KR" altLang="en-US" dirty="0"/>
              <a:t>등 </a:t>
            </a:r>
          </a:p>
          <a:p>
            <a:pPr>
              <a:lnSpc>
                <a:spcPct val="150000"/>
              </a:lnSpc>
            </a:pPr>
            <a:r>
              <a:rPr lang="ko-KR" altLang="en-US" dirty="0" smtClean="0"/>
              <a:t> </a:t>
            </a:r>
            <a:endParaRPr lang="ko-KR"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847856" y="116632"/>
            <a:ext cx="1296144"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  2011</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2</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6" name="TextBox 5"/>
          <p:cNvSpPr txBox="1"/>
          <p:nvPr/>
        </p:nvSpPr>
        <p:spPr>
          <a:xfrm>
            <a:off x="107504" y="116632"/>
            <a:ext cx="2555776"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수치해석 </a:t>
            </a:r>
            <a:r>
              <a:rPr lang="en-US" altLang="ko-KR" sz="1100" dirty="0" smtClean="0">
                <a:solidFill>
                  <a:srgbClr val="0315BD"/>
                </a:solidFill>
                <a:latin typeface="휴먼엑스포" pitchFamily="18" charset="-127"/>
                <a:ea typeface="휴먼엑스포" pitchFamily="18" charset="-127"/>
              </a:rPr>
              <a:t>/ Numerical Analysis</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2" name="그룹 12"/>
          <p:cNvGrpSpPr/>
          <p:nvPr/>
        </p:nvGrpSpPr>
        <p:grpSpPr>
          <a:xfrm>
            <a:off x="251520" y="620688"/>
            <a:ext cx="6552728" cy="5881434"/>
            <a:chOff x="251520" y="620688"/>
            <a:chExt cx="6552728" cy="5881434"/>
          </a:xfrm>
        </p:grpSpPr>
        <p:sp>
          <p:nvSpPr>
            <p:cNvPr id="9" name="직사각형 8"/>
            <p:cNvSpPr/>
            <p:nvPr/>
          </p:nvSpPr>
          <p:spPr>
            <a:xfrm>
              <a:off x="251520" y="620688"/>
              <a:ext cx="1356462" cy="369332"/>
            </a:xfrm>
            <a:prstGeom prst="rect">
              <a:avLst/>
            </a:prstGeom>
          </p:spPr>
          <p:txBody>
            <a:bodyPr wrap="none">
              <a:spAutoFit/>
            </a:bodyPr>
            <a:lstStyle/>
            <a:p>
              <a:r>
                <a:rPr lang="en-US" altLang="ko-KR" b="1" dirty="0" smtClean="0">
                  <a:solidFill>
                    <a:srgbClr val="7030A0"/>
                  </a:solidFill>
                </a:rPr>
                <a:t>[</a:t>
              </a:r>
              <a:r>
                <a:rPr lang="ko-KR" altLang="en-US" b="1" dirty="0" smtClean="0">
                  <a:solidFill>
                    <a:srgbClr val="7030A0"/>
                  </a:solidFill>
                </a:rPr>
                <a:t>프로그램</a:t>
              </a:r>
              <a:r>
                <a:rPr lang="en-US" altLang="ko-KR" b="1" dirty="0" smtClean="0">
                  <a:solidFill>
                    <a:srgbClr val="7030A0"/>
                  </a:solidFill>
                </a:rPr>
                <a:t>]</a:t>
              </a:r>
              <a:r>
                <a:rPr lang="ko-KR" altLang="en-US" b="1" dirty="0" smtClean="0">
                  <a:solidFill>
                    <a:srgbClr val="7030A0"/>
                  </a:solidFill>
                </a:rPr>
                <a:t> </a:t>
              </a:r>
              <a:endParaRPr lang="ko-KR" altLang="en-US" b="1" dirty="0">
                <a:solidFill>
                  <a:srgbClr val="7030A0"/>
                </a:solidFill>
              </a:endParaRPr>
            </a:p>
          </p:txBody>
        </p:sp>
        <p:graphicFrame>
          <p:nvGraphicFramePr>
            <p:cNvPr id="10" name="개체 9"/>
            <p:cNvGraphicFramePr>
              <a:graphicFrameLocks noChangeAspect="1"/>
            </p:cNvGraphicFramePr>
            <p:nvPr/>
          </p:nvGraphicFramePr>
          <p:xfrm>
            <a:off x="1547664" y="980728"/>
            <a:ext cx="1373691" cy="576064"/>
          </p:xfrm>
          <a:graphic>
            <a:graphicData uri="http://schemas.openxmlformats.org/presentationml/2006/ole">
              <mc:AlternateContent xmlns:mc="http://schemas.openxmlformats.org/markup-compatibility/2006">
                <mc:Choice xmlns:v="urn:schemas-microsoft-com:vml" Requires="v">
                  <p:oleObj spid="_x0000_s28689" name="수식" r:id="rId3" imgW="787400" imgH="330200" progId="Equation.3">
                    <p:embed/>
                  </p:oleObj>
                </mc:Choice>
                <mc:Fallback>
                  <p:oleObj name="수식" r:id="rId3" imgW="787400" imgH="330200" progId="Equation.3">
                    <p:embed/>
                    <p:pic>
                      <p:nvPicPr>
                        <p:cNvPr id="0"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980728"/>
                          <a:ext cx="1373691" cy="5760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직사각형 10"/>
            <p:cNvSpPr/>
            <p:nvPr/>
          </p:nvSpPr>
          <p:spPr>
            <a:xfrm>
              <a:off x="2915816" y="1052736"/>
              <a:ext cx="1322798" cy="369332"/>
            </a:xfrm>
            <a:prstGeom prst="rect">
              <a:avLst/>
            </a:prstGeom>
          </p:spPr>
          <p:txBody>
            <a:bodyPr wrap="none">
              <a:spAutoFit/>
            </a:bodyPr>
            <a:lstStyle/>
            <a:p>
              <a:r>
                <a:rPr lang="ko-KR" altLang="en-US" dirty="0" smtClean="0"/>
                <a:t>을 구하라</a:t>
              </a:r>
              <a:r>
                <a:rPr lang="en-US" altLang="ko-KR" dirty="0" smtClean="0"/>
                <a:t>.</a:t>
              </a:r>
              <a:r>
                <a:rPr lang="ko-KR" altLang="en-US" dirty="0" smtClean="0"/>
                <a:t> </a:t>
              </a:r>
              <a:endParaRPr lang="ko-KR" altLang="en-US" dirty="0"/>
            </a:p>
          </p:txBody>
        </p:sp>
        <p:sp>
          <p:nvSpPr>
            <p:cNvPr id="12" name="직사각형 11"/>
            <p:cNvSpPr/>
            <p:nvPr/>
          </p:nvSpPr>
          <p:spPr>
            <a:xfrm>
              <a:off x="1043608" y="1700808"/>
              <a:ext cx="5760640" cy="4801314"/>
            </a:xfrm>
            <a:prstGeom prst="rect">
              <a:avLst/>
            </a:prstGeom>
          </p:spPr>
          <p:txBody>
            <a:bodyPr wrap="square">
              <a:spAutoFit/>
            </a:bodyPr>
            <a:lstStyle/>
            <a:p>
              <a:r>
                <a:rPr lang="en-US" altLang="ko-KR" dirty="0" smtClean="0"/>
                <a:t>      </a:t>
              </a:r>
              <a:r>
                <a:rPr lang="en-US" altLang="ko-KR" sz="1200" dirty="0" smtClean="0"/>
                <a:t>  C    Program for Integration of F(X) = EXP(-X**2)</a:t>
              </a:r>
            </a:p>
            <a:p>
              <a:r>
                <a:rPr lang="en-US" altLang="ko-KR" sz="1200" dirty="0" smtClean="0"/>
                <a:t> </a:t>
              </a:r>
            </a:p>
            <a:p>
              <a:r>
                <a:rPr lang="en-US" altLang="ko-KR" sz="1200" dirty="0" smtClean="0"/>
                <a:t>                N = 100 </a:t>
              </a:r>
            </a:p>
            <a:p>
              <a:r>
                <a:rPr lang="en-US" altLang="ko-KR" sz="1200" dirty="0" smtClean="0"/>
                <a:t>                A = 0.0 </a:t>
              </a:r>
            </a:p>
            <a:p>
              <a:r>
                <a:rPr lang="en-US" altLang="ko-KR" sz="1200" dirty="0" smtClean="0"/>
                <a:t>                B = 1.0 </a:t>
              </a:r>
            </a:p>
            <a:p>
              <a:endParaRPr lang="en-US" altLang="ko-KR" sz="1200" dirty="0" smtClean="0"/>
            </a:p>
            <a:p>
              <a:r>
                <a:rPr lang="en-US" altLang="ko-KR" sz="1200" dirty="0" smtClean="0"/>
                <a:t>                H = (B - A) / FLOAT(N) </a:t>
              </a:r>
            </a:p>
            <a:p>
              <a:endParaRPr lang="en-US" altLang="ko-KR" sz="1200" dirty="0" smtClean="0"/>
            </a:p>
            <a:p>
              <a:r>
                <a:rPr lang="en-US" altLang="ko-KR" sz="1200" dirty="0" smtClean="0"/>
                <a:t>                AREA = F(A) + F(B) </a:t>
              </a:r>
            </a:p>
            <a:p>
              <a:endParaRPr lang="en-US" altLang="ko-KR" sz="1200" dirty="0" smtClean="0"/>
            </a:p>
            <a:p>
              <a:r>
                <a:rPr lang="en-US" altLang="ko-KR" sz="1200" dirty="0" smtClean="0"/>
                <a:t>                DO  10  I = 1, N-1 </a:t>
              </a:r>
            </a:p>
            <a:p>
              <a:r>
                <a:rPr lang="en-US" altLang="ko-KR" sz="1200" dirty="0" smtClean="0"/>
                <a:t>                AREA = AREA + 2. * F(A + I * H) </a:t>
              </a:r>
            </a:p>
            <a:p>
              <a:r>
                <a:rPr lang="en-US" altLang="ko-KR" sz="1200" dirty="0" smtClean="0"/>
                <a:t>           10  CONTINUE</a:t>
              </a:r>
            </a:p>
            <a:p>
              <a:endParaRPr lang="en-US" altLang="ko-KR" sz="1200" dirty="0" smtClean="0"/>
            </a:p>
            <a:p>
              <a:r>
                <a:rPr lang="en-US" altLang="ko-KR" sz="1200" dirty="0" smtClean="0"/>
                <a:t>                AREA = AREA * H / 2.0 </a:t>
              </a:r>
            </a:p>
            <a:p>
              <a:r>
                <a:rPr lang="en-US" altLang="ko-KR" sz="1200" dirty="0" smtClean="0"/>
                <a:t/>
              </a:r>
              <a:br>
                <a:rPr lang="en-US" altLang="ko-KR" sz="1200" dirty="0" smtClean="0"/>
              </a:br>
              <a:r>
                <a:rPr lang="en-US" altLang="ko-KR" sz="1200" dirty="0" smtClean="0"/>
                <a:t>                WRITE(*, 30) AREA </a:t>
              </a:r>
            </a:p>
            <a:p>
              <a:r>
                <a:rPr lang="en-US" altLang="ko-KR" sz="1200" dirty="0" smtClean="0"/>
                <a:t>           30  FORMAT(//10X, 'INTEGRATION OF F(X) = ', F10.6) </a:t>
              </a:r>
            </a:p>
            <a:p>
              <a:r>
                <a:rPr lang="en-US" altLang="ko-KR" sz="1200" dirty="0" smtClean="0"/>
                <a:t>                STOP </a:t>
              </a:r>
            </a:p>
            <a:p>
              <a:r>
                <a:rPr lang="en-US" altLang="ko-KR" sz="1200" dirty="0" smtClean="0"/>
                <a:t>                END </a:t>
              </a:r>
            </a:p>
            <a:p>
              <a:r>
                <a:rPr lang="en-US" altLang="ko-KR" sz="1200" dirty="0" smtClean="0"/>
                <a:t/>
              </a:r>
              <a:br>
                <a:rPr lang="en-US" altLang="ko-KR" sz="1200" dirty="0" smtClean="0"/>
              </a:br>
              <a:r>
                <a:rPr lang="en-US" altLang="ko-KR" sz="1200" dirty="0" smtClean="0"/>
                <a:t>                FUNCTION   F(X) </a:t>
              </a:r>
            </a:p>
            <a:p>
              <a:r>
                <a:rPr lang="en-US" altLang="ko-KR" sz="1200" dirty="0" smtClean="0"/>
                <a:t>                F = EXP(- X**2) </a:t>
              </a:r>
            </a:p>
            <a:p>
              <a:r>
                <a:rPr lang="en-US" altLang="ko-KR" sz="1200" dirty="0" smtClean="0"/>
                <a:t>                RETURN </a:t>
              </a:r>
            </a:p>
            <a:p>
              <a:r>
                <a:rPr lang="en-US" altLang="ko-KR" sz="1200" dirty="0" smtClean="0"/>
                <a:t>                END</a:t>
              </a:r>
              <a:endParaRPr lang="en-US" altLang="ko-KR" sz="1200" dirty="0"/>
            </a:p>
          </p:txBody>
        </p:sp>
      </p:grpSp>
    </p:spTree>
    <p:extLst>
      <p:ext uri="{BB962C8B-B14F-4D97-AF65-F5344CB8AC3E}">
        <p14:creationId xmlns:p14="http://schemas.microsoft.com/office/powerpoint/2010/main" val="28533625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3" cstate="print"/>
          <a:srcRect/>
          <a:stretch>
            <a:fillRect/>
          </a:stretch>
        </p:blipFill>
        <p:spPr bwMode="auto">
          <a:xfrm>
            <a:off x="0" y="0"/>
            <a:ext cx="1057275" cy="352425"/>
          </a:xfrm>
          <a:prstGeom prst="rect">
            <a:avLst/>
          </a:prstGeom>
          <a:noFill/>
          <a:ln w="9525">
            <a:noFill/>
            <a:miter lim="800000"/>
            <a:headEnd/>
            <a:tailEnd/>
          </a:ln>
        </p:spPr>
      </p:pic>
      <p:sp>
        <p:nvSpPr>
          <p:cNvPr id="10" name="직사각형 9"/>
          <p:cNvSpPr/>
          <p:nvPr/>
        </p:nvSpPr>
        <p:spPr>
          <a:xfrm>
            <a:off x="539552" y="908720"/>
            <a:ext cx="2404826" cy="369332"/>
          </a:xfrm>
          <a:prstGeom prst="rect">
            <a:avLst/>
          </a:prstGeom>
        </p:spPr>
        <p:txBody>
          <a:bodyPr wrap="none">
            <a:spAutoFit/>
          </a:bodyPr>
          <a:lstStyle/>
          <a:p>
            <a:r>
              <a:rPr lang="en-US" altLang="ko-KR" dirty="0" smtClean="0">
                <a:solidFill>
                  <a:srgbClr val="C00000"/>
                </a:solidFill>
                <a:latin typeface="휴먼엑스포" pitchFamily="18" charset="-127"/>
                <a:ea typeface="휴먼엑스포" pitchFamily="18" charset="-127"/>
              </a:rPr>
              <a:t>(2) Simpson</a:t>
            </a:r>
            <a:r>
              <a:rPr lang="ko-KR" altLang="en-US" dirty="0" smtClean="0">
                <a:solidFill>
                  <a:srgbClr val="C00000"/>
                </a:solidFill>
                <a:latin typeface="휴먼엑스포" pitchFamily="18" charset="-127"/>
                <a:ea typeface="휴먼엑스포" pitchFamily="18" charset="-127"/>
              </a:rPr>
              <a:t>의 공식 </a:t>
            </a:r>
            <a:endParaRPr lang="ko-KR" altLang="en-US" dirty="0">
              <a:solidFill>
                <a:srgbClr val="C00000"/>
              </a:solidFill>
              <a:latin typeface="휴먼엑스포" pitchFamily="18" charset="-127"/>
              <a:ea typeface="휴먼엑스포" pitchFamily="18" charset="-127"/>
            </a:endParaRPr>
          </a:p>
        </p:txBody>
      </p:sp>
      <p:graphicFrame>
        <p:nvGraphicFramePr>
          <p:cNvPr id="47106" name="Object 2"/>
          <p:cNvGraphicFramePr>
            <a:graphicFrameLocks noChangeAspect="1"/>
          </p:cNvGraphicFramePr>
          <p:nvPr/>
        </p:nvGraphicFramePr>
        <p:xfrm>
          <a:off x="971600" y="1628801"/>
          <a:ext cx="6408712" cy="1723812"/>
        </p:xfrm>
        <a:graphic>
          <a:graphicData uri="http://schemas.openxmlformats.org/presentationml/2006/ole">
            <mc:AlternateContent xmlns:mc="http://schemas.openxmlformats.org/markup-compatibility/2006">
              <mc:Choice xmlns:v="urn:schemas-microsoft-com:vml" Requires="v">
                <p:oleObj spid="_x0000_s29713" name="수식" r:id="rId4" imgW="4114800" imgH="1104900" progId="Equation.3">
                  <p:embed/>
                </p:oleObj>
              </mc:Choice>
              <mc:Fallback>
                <p:oleObj name="수식" r:id="rId4" imgW="4114800" imgH="1104900" progId="Equation.3">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1628801"/>
                        <a:ext cx="6408712" cy="172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1249969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sp>
        <p:nvSpPr>
          <p:cNvPr id="11" name="직사각형 10"/>
          <p:cNvSpPr/>
          <p:nvPr/>
        </p:nvSpPr>
        <p:spPr>
          <a:xfrm>
            <a:off x="357158" y="857232"/>
            <a:ext cx="8501122" cy="3770263"/>
          </a:xfrm>
          <a:prstGeom prst="rect">
            <a:avLst/>
          </a:prstGeom>
        </p:spPr>
        <p:txBody>
          <a:bodyPr wrap="square">
            <a:spAutoFit/>
          </a:bodyPr>
          <a:lstStyle/>
          <a:p>
            <a:r>
              <a:rPr lang="ko-KR" altLang="en-US" sz="2400" dirty="0" smtClean="0">
                <a:solidFill>
                  <a:schemeClr val="accent5">
                    <a:lumMod val="50000"/>
                  </a:schemeClr>
                </a:solidFill>
                <a:latin typeface="휴먼엑스포" pitchFamily="18" charset="-127"/>
                <a:ea typeface="휴먼엑스포" pitchFamily="18" charset="-127"/>
              </a:rPr>
              <a:t>제 </a:t>
            </a:r>
            <a:r>
              <a:rPr lang="en-US" altLang="ko-KR" sz="2400" dirty="0" smtClean="0">
                <a:solidFill>
                  <a:schemeClr val="accent5">
                    <a:lumMod val="50000"/>
                  </a:schemeClr>
                </a:solidFill>
                <a:latin typeface="휴먼엑스포" pitchFamily="18" charset="-127"/>
                <a:ea typeface="휴먼엑스포" pitchFamily="18" charset="-127"/>
              </a:rPr>
              <a:t>8 </a:t>
            </a:r>
            <a:r>
              <a:rPr lang="ko-KR" altLang="en-US" sz="2400" dirty="0" smtClean="0">
                <a:solidFill>
                  <a:schemeClr val="accent5">
                    <a:lumMod val="50000"/>
                  </a:schemeClr>
                </a:solidFill>
                <a:latin typeface="휴먼엑스포" pitchFamily="18" charset="-127"/>
                <a:ea typeface="휴먼엑스포" pitchFamily="18" charset="-127"/>
              </a:rPr>
              <a:t>장 정보통신과 인터넷</a:t>
            </a:r>
            <a:endParaRPr lang="en-US" altLang="ko-KR" sz="2400" dirty="0" smtClean="0">
              <a:solidFill>
                <a:schemeClr val="accent5">
                  <a:lumMod val="50000"/>
                </a:schemeClr>
              </a:solidFill>
              <a:latin typeface="휴먼엑스포" pitchFamily="18" charset="-127"/>
              <a:ea typeface="휴먼엑스포" pitchFamily="18" charset="-127"/>
            </a:endParaRPr>
          </a:p>
          <a:p>
            <a:endParaRPr lang="ko-KR" altLang="en-US" sz="2400" dirty="0" smtClean="0">
              <a:solidFill>
                <a:schemeClr val="accent5">
                  <a:lumMod val="50000"/>
                </a:schemeClr>
              </a:solidFill>
              <a:latin typeface="휴먼엑스포" pitchFamily="18" charset="-127"/>
              <a:ea typeface="휴먼엑스포" pitchFamily="18" charset="-127"/>
            </a:endParaRPr>
          </a:p>
          <a:p>
            <a:r>
              <a:rPr lang="en-US" altLang="ko-KR" sz="2000" dirty="0" smtClean="0">
                <a:solidFill>
                  <a:srgbClr val="0000CC"/>
                </a:solidFill>
                <a:latin typeface="휴먼엑스포" pitchFamily="18" charset="-127"/>
                <a:ea typeface="휴먼엑스포" pitchFamily="18" charset="-127"/>
              </a:rPr>
              <a:t>8.1 </a:t>
            </a:r>
            <a:r>
              <a:rPr lang="ko-KR" altLang="en-US" sz="2000" dirty="0" smtClean="0">
                <a:solidFill>
                  <a:srgbClr val="0000CC"/>
                </a:solidFill>
                <a:latin typeface="휴먼엑스포" pitchFamily="18" charset="-127"/>
                <a:ea typeface="휴먼엑스포" pitchFamily="18" charset="-127"/>
              </a:rPr>
              <a:t>정보통신의 개념</a:t>
            </a:r>
          </a:p>
          <a:p>
            <a:endParaRPr lang="en-US" altLang="ko-KR" dirty="0" smtClean="0"/>
          </a:p>
          <a:p>
            <a:r>
              <a:rPr lang="en-US" altLang="ko-KR" dirty="0" smtClean="0">
                <a:solidFill>
                  <a:srgbClr val="00B050"/>
                </a:solidFill>
                <a:latin typeface="휴먼엑스포" pitchFamily="18" charset="-127"/>
                <a:ea typeface="휴먼엑스포" pitchFamily="18" charset="-127"/>
              </a:rPr>
              <a:t>8.1.1 </a:t>
            </a:r>
            <a:r>
              <a:rPr lang="ko-KR" altLang="en-US" dirty="0" smtClean="0">
                <a:solidFill>
                  <a:srgbClr val="00B050"/>
                </a:solidFill>
                <a:latin typeface="휴먼엑스포" pitchFamily="18" charset="-127"/>
                <a:ea typeface="휴먼엑스포" pitchFamily="18" charset="-127"/>
              </a:rPr>
              <a:t>정보통신의 정의</a:t>
            </a:r>
            <a:endParaRPr lang="en-US" altLang="ko-KR" dirty="0" smtClean="0">
              <a:solidFill>
                <a:srgbClr val="00B050"/>
              </a:solidFill>
              <a:latin typeface="휴먼엑스포" pitchFamily="18" charset="-127"/>
              <a:ea typeface="휴먼엑스포" pitchFamily="18" charset="-127"/>
            </a:endParaRPr>
          </a:p>
          <a:p>
            <a:pPr>
              <a:lnSpc>
                <a:spcPct val="150000"/>
              </a:lnSpc>
            </a:pPr>
            <a:endParaRPr lang="ko-KR" altLang="en-US" dirty="0" smtClean="0"/>
          </a:p>
          <a:p>
            <a:pPr>
              <a:lnSpc>
                <a:spcPct val="150000"/>
              </a:lnSpc>
            </a:pPr>
            <a:r>
              <a:rPr lang="en-US" altLang="ko-KR" dirty="0" smtClean="0"/>
              <a:t>    • </a:t>
            </a:r>
            <a:r>
              <a:rPr lang="ko-KR" altLang="en-US" dirty="0" smtClean="0"/>
              <a:t>정보 ⊕ 송신자와 수신자간 효과적으로 정보를 송</a:t>
            </a:r>
            <a:r>
              <a:rPr lang="en-US" altLang="ko-KR" dirty="0" smtClean="0"/>
              <a:t>/</a:t>
            </a:r>
            <a:r>
              <a:rPr lang="ko-KR" altLang="en-US" dirty="0" smtClean="0"/>
              <a:t>수신하는 과정</a:t>
            </a:r>
          </a:p>
          <a:p>
            <a:pPr>
              <a:lnSpc>
                <a:spcPct val="150000"/>
              </a:lnSpc>
            </a:pPr>
            <a:r>
              <a:rPr lang="en-US" altLang="ko-KR" dirty="0" smtClean="0"/>
              <a:t>    • </a:t>
            </a:r>
            <a:r>
              <a:rPr lang="ko-KR" altLang="en-US" dirty="0" smtClean="0"/>
              <a:t>정보</a:t>
            </a:r>
            <a:r>
              <a:rPr lang="en-US" altLang="ko-KR" dirty="0" smtClean="0"/>
              <a:t>(</a:t>
            </a:r>
            <a:r>
              <a:rPr lang="ko-KR" altLang="en-US" dirty="0" smtClean="0"/>
              <a:t>음성</a:t>
            </a:r>
            <a:r>
              <a:rPr lang="en-US" altLang="ko-KR" dirty="0" smtClean="0"/>
              <a:t>, </a:t>
            </a:r>
            <a:r>
              <a:rPr lang="ko-KR" altLang="en-US" dirty="0" smtClean="0"/>
              <a:t>부호</a:t>
            </a:r>
            <a:r>
              <a:rPr lang="en-US" altLang="ko-KR" dirty="0" smtClean="0"/>
              <a:t>, </a:t>
            </a:r>
            <a:r>
              <a:rPr lang="ko-KR" altLang="en-US" dirty="0" smtClean="0"/>
              <a:t>문자 또는 영상 등</a:t>
            </a:r>
            <a:r>
              <a:rPr lang="en-US" altLang="ko-KR" dirty="0" smtClean="0"/>
              <a:t>)</a:t>
            </a:r>
            <a:r>
              <a:rPr lang="ko-KR" altLang="en-US" dirty="0" smtClean="0"/>
              <a:t>를 통신회선에 접속하여 검색 또는 상호</a:t>
            </a:r>
            <a:endParaRPr lang="en-US" altLang="ko-KR" dirty="0" smtClean="0"/>
          </a:p>
          <a:p>
            <a:pPr>
              <a:lnSpc>
                <a:spcPct val="150000"/>
              </a:lnSpc>
            </a:pPr>
            <a:r>
              <a:rPr lang="en-US" altLang="ko-KR" dirty="0" smtClean="0"/>
              <a:t>      </a:t>
            </a:r>
            <a:r>
              <a:rPr lang="ko-KR" altLang="en-US" dirty="0" smtClean="0"/>
              <a:t> 교환</a:t>
            </a:r>
          </a:p>
          <a:p>
            <a:pPr>
              <a:lnSpc>
                <a:spcPct val="150000"/>
              </a:lnSpc>
            </a:pPr>
            <a:r>
              <a:rPr lang="ko-KR" altLang="en-US" dirty="0" smtClean="0"/>
              <a:t>       </a:t>
            </a:r>
            <a:r>
              <a:rPr lang="en-US" altLang="ko-KR" dirty="0" smtClean="0"/>
              <a:t>[</a:t>
            </a:r>
            <a:r>
              <a:rPr lang="ko-KR" altLang="en-US" dirty="0" smtClean="0"/>
              <a:t>예</a:t>
            </a:r>
            <a:r>
              <a:rPr lang="en-US" altLang="ko-KR" dirty="0" smtClean="0"/>
              <a:t>] </a:t>
            </a:r>
            <a:r>
              <a:rPr lang="ko-KR" altLang="en-US" dirty="0" smtClean="0"/>
              <a:t>파발마를 이용한 정보 교환</a:t>
            </a:r>
            <a:r>
              <a:rPr lang="en-US" altLang="ko-KR" dirty="0" smtClean="0"/>
              <a:t>, </a:t>
            </a:r>
            <a:r>
              <a:rPr lang="ko-KR" altLang="en-US" dirty="0" smtClean="0"/>
              <a:t>우편 망</a:t>
            </a:r>
            <a:r>
              <a:rPr lang="en-US" altLang="ko-KR" dirty="0" smtClean="0"/>
              <a:t>, </a:t>
            </a:r>
            <a:r>
              <a:rPr lang="ko-KR" altLang="en-US" dirty="0" smtClean="0"/>
              <a:t>공중교환 전화망</a:t>
            </a:r>
            <a:r>
              <a:rPr lang="en-US" altLang="ko-KR" dirty="0" smtClean="0"/>
              <a:t>, </a:t>
            </a:r>
            <a:r>
              <a:rPr lang="ko-KR" altLang="en-US" dirty="0" smtClean="0"/>
              <a:t>컴퓨터 네트워크</a:t>
            </a:r>
            <a:endParaRPr lang="ko-KR" altLang="en-US" dirty="0"/>
          </a:p>
        </p:txBody>
      </p:sp>
    </p:spTree>
    <p:extLst>
      <p:ext uri="{BB962C8B-B14F-4D97-AF65-F5344CB8AC3E}">
        <p14:creationId xmlns:p14="http://schemas.microsoft.com/office/powerpoint/2010/main" val="1987612534"/>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500034" y="928670"/>
            <a:ext cx="8286808" cy="2585323"/>
          </a:xfrm>
          <a:prstGeom prst="rect">
            <a:avLst/>
          </a:prstGeom>
        </p:spPr>
        <p:txBody>
          <a:bodyPr wrap="square">
            <a:spAutoFit/>
          </a:bodyPr>
          <a:lstStyle/>
          <a:p>
            <a:pPr>
              <a:lnSpc>
                <a:spcPct val="150000"/>
              </a:lnSpc>
            </a:pPr>
            <a:r>
              <a:rPr lang="en-US" altLang="ko-KR" dirty="0" smtClean="0">
                <a:solidFill>
                  <a:srgbClr val="00B050"/>
                </a:solidFill>
                <a:latin typeface="휴먼엑스포" pitchFamily="18" charset="-127"/>
                <a:ea typeface="휴먼엑스포" pitchFamily="18" charset="-127"/>
              </a:rPr>
              <a:t>8.1.2 </a:t>
            </a:r>
            <a:r>
              <a:rPr lang="ko-KR" altLang="en-US" dirty="0" smtClean="0">
                <a:solidFill>
                  <a:srgbClr val="00B050"/>
                </a:solidFill>
                <a:latin typeface="휴먼엑스포" pitchFamily="18" charset="-127"/>
                <a:ea typeface="휴먼엑스포" pitchFamily="18" charset="-127"/>
              </a:rPr>
              <a:t>정보통신 네트워크의 구성요소</a:t>
            </a:r>
            <a:endParaRPr lang="en-US" altLang="ko-KR" dirty="0" smtClean="0">
              <a:solidFill>
                <a:srgbClr val="00B050"/>
              </a:solidFill>
              <a:latin typeface="휴먼엑스포" pitchFamily="18" charset="-127"/>
              <a:ea typeface="휴먼엑스포" pitchFamily="18" charset="-127"/>
            </a:endParaRPr>
          </a:p>
          <a:p>
            <a:pPr>
              <a:lnSpc>
                <a:spcPct val="150000"/>
              </a:lnSpc>
            </a:pPr>
            <a:endParaRPr lang="ko-KR" altLang="en-US" dirty="0" smtClean="0">
              <a:solidFill>
                <a:srgbClr val="00B050"/>
              </a:solidFill>
              <a:latin typeface="휴먼엑스포" pitchFamily="18" charset="-127"/>
              <a:ea typeface="휴먼엑스포" pitchFamily="18" charset="-127"/>
            </a:endParaRPr>
          </a:p>
          <a:p>
            <a:pPr>
              <a:lnSpc>
                <a:spcPct val="150000"/>
              </a:lnSpc>
            </a:pPr>
            <a:r>
              <a:rPr lang="en-US" altLang="ko-KR" dirty="0" smtClean="0"/>
              <a:t>    •  </a:t>
            </a:r>
            <a:r>
              <a:rPr lang="ko-KR" altLang="en-US" b="1" dirty="0" smtClean="0">
                <a:solidFill>
                  <a:srgbClr val="C00000"/>
                </a:solidFill>
              </a:rPr>
              <a:t>네트워크 어댑터</a:t>
            </a:r>
            <a:r>
              <a:rPr lang="en-US" altLang="ko-KR" dirty="0" smtClean="0"/>
              <a:t>(Network Adapters) : </a:t>
            </a:r>
            <a:r>
              <a:rPr lang="ko-KR" altLang="en-US" dirty="0" smtClean="0"/>
              <a:t>네트워크 인터페이스 카드</a:t>
            </a:r>
          </a:p>
          <a:p>
            <a:pPr>
              <a:lnSpc>
                <a:spcPct val="150000"/>
              </a:lnSpc>
            </a:pPr>
            <a:r>
              <a:rPr lang="en-US" altLang="ko-KR" dirty="0" smtClean="0"/>
              <a:t>    •  </a:t>
            </a:r>
            <a:r>
              <a:rPr lang="ko-KR" altLang="en-US" b="1" dirty="0" smtClean="0">
                <a:solidFill>
                  <a:srgbClr val="C00000"/>
                </a:solidFill>
              </a:rPr>
              <a:t>네트워크 케이블</a:t>
            </a:r>
            <a:r>
              <a:rPr lang="en-US" altLang="ko-KR" dirty="0" smtClean="0"/>
              <a:t>(Network Cables) : </a:t>
            </a:r>
            <a:r>
              <a:rPr lang="ko-KR" altLang="en-US" dirty="0" smtClean="0"/>
              <a:t>네트워크 구성 요소를 연결하는</a:t>
            </a:r>
            <a:endParaRPr lang="en-US" altLang="ko-KR" dirty="0" smtClean="0"/>
          </a:p>
          <a:p>
            <a:pPr>
              <a:lnSpc>
                <a:spcPct val="150000"/>
              </a:lnSpc>
            </a:pPr>
            <a:r>
              <a:rPr lang="en-US" altLang="ko-KR" dirty="0" smtClean="0"/>
              <a:t>      </a:t>
            </a:r>
            <a:r>
              <a:rPr lang="ko-KR" altLang="en-US" dirty="0" smtClean="0"/>
              <a:t> 연결 회선</a:t>
            </a:r>
          </a:p>
          <a:p>
            <a:pPr>
              <a:lnSpc>
                <a:spcPct val="150000"/>
              </a:lnSpc>
            </a:pPr>
            <a:r>
              <a:rPr lang="en-US" altLang="ko-KR" dirty="0" smtClean="0"/>
              <a:t>     • </a:t>
            </a:r>
            <a:r>
              <a:rPr lang="ko-KR" altLang="en-US" b="1" dirty="0" smtClean="0">
                <a:solidFill>
                  <a:srgbClr val="C00000"/>
                </a:solidFill>
              </a:rPr>
              <a:t>통신 장치</a:t>
            </a:r>
            <a:r>
              <a:rPr lang="en-US" altLang="ko-KR" dirty="0" smtClean="0"/>
              <a:t>(Communication Device) : PC, Router </a:t>
            </a:r>
            <a:r>
              <a:rPr lang="ko-KR" altLang="en-US" dirty="0" smtClean="0"/>
              <a:t>등</a:t>
            </a:r>
            <a:endParaRPr lang="ko-KR" altLang="en-US" dirty="0"/>
          </a:p>
        </p:txBody>
      </p:sp>
    </p:spTree>
    <p:extLst>
      <p:ext uri="{BB962C8B-B14F-4D97-AF65-F5344CB8AC3E}">
        <p14:creationId xmlns:p14="http://schemas.microsoft.com/office/powerpoint/2010/main" val="2377573662"/>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sp>
        <p:nvSpPr>
          <p:cNvPr id="20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11" name="그룹 10"/>
          <p:cNvGrpSpPr/>
          <p:nvPr/>
        </p:nvGrpSpPr>
        <p:grpSpPr>
          <a:xfrm>
            <a:off x="1785918" y="1000108"/>
            <a:ext cx="4819459" cy="5227116"/>
            <a:chOff x="1785918" y="1000108"/>
            <a:chExt cx="4819459" cy="5227116"/>
          </a:xfrm>
        </p:grpSpPr>
        <p:pic>
          <p:nvPicPr>
            <p:cNvPr id="9" name="Picture 9" descr="9-1_cr"/>
            <p:cNvPicPr>
              <a:picLocks noChangeAspect="1" noChangeArrowheads="1"/>
            </p:cNvPicPr>
            <p:nvPr/>
          </p:nvPicPr>
          <p:blipFill>
            <a:blip r:embed="rId2" cstate="print"/>
            <a:srcRect/>
            <a:stretch>
              <a:fillRect/>
            </a:stretch>
          </p:blipFill>
          <p:spPr bwMode="auto">
            <a:xfrm>
              <a:off x="1785918" y="1000108"/>
              <a:ext cx="4819459" cy="4714908"/>
            </a:xfrm>
            <a:prstGeom prst="rect">
              <a:avLst/>
            </a:prstGeom>
            <a:noFill/>
            <a:ln w="9525">
              <a:noFill/>
              <a:miter lim="800000"/>
              <a:headEnd/>
              <a:tailEnd/>
            </a:ln>
          </p:spPr>
        </p:pic>
        <p:sp>
          <p:nvSpPr>
            <p:cNvPr id="10" name="직사각형 9"/>
            <p:cNvSpPr/>
            <p:nvPr/>
          </p:nvSpPr>
          <p:spPr>
            <a:xfrm>
              <a:off x="3071802" y="5857892"/>
              <a:ext cx="2105063" cy="369332"/>
            </a:xfrm>
            <a:prstGeom prst="rect">
              <a:avLst/>
            </a:prstGeom>
          </p:spPr>
          <p:txBody>
            <a:bodyPr wrap="none">
              <a:spAutoFit/>
            </a:bodyPr>
            <a:lstStyle/>
            <a:p>
              <a:r>
                <a:rPr lang="en-US" altLang="ko-KR" dirty="0" smtClean="0"/>
                <a:t>[</a:t>
              </a:r>
              <a:r>
                <a:rPr lang="ko-KR" altLang="en-US" dirty="0" smtClean="0"/>
                <a:t>정보통신 망의 예</a:t>
              </a:r>
              <a:r>
                <a:rPr lang="en-US" altLang="ko-KR" dirty="0" smtClean="0"/>
                <a:t>]</a:t>
              </a:r>
              <a:endParaRPr lang="ko-KR" altLang="en-US" dirty="0"/>
            </a:p>
          </p:txBody>
        </p:sp>
      </p:grpSp>
    </p:spTree>
    <p:extLst>
      <p:ext uri="{BB962C8B-B14F-4D97-AF65-F5344CB8AC3E}">
        <p14:creationId xmlns:p14="http://schemas.microsoft.com/office/powerpoint/2010/main" val="193393775"/>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3" name="그룹 12"/>
          <p:cNvGrpSpPr/>
          <p:nvPr/>
        </p:nvGrpSpPr>
        <p:grpSpPr>
          <a:xfrm>
            <a:off x="642910" y="857232"/>
            <a:ext cx="8215370" cy="5209610"/>
            <a:chOff x="642910" y="857232"/>
            <a:chExt cx="8215370" cy="5209610"/>
          </a:xfrm>
        </p:grpSpPr>
        <p:grpSp>
          <p:nvGrpSpPr>
            <p:cNvPr id="11" name="그룹 10"/>
            <p:cNvGrpSpPr/>
            <p:nvPr/>
          </p:nvGrpSpPr>
          <p:grpSpPr>
            <a:xfrm>
              <a:off x="642910" y="857232"/>
              <a:ext cx="8215370" cy="4156341"/>
              <a:chOff x="428596" y="857232"/>
              <a:chExt cx="8215370" cy="4156341"/>
            </a:xfrm>
          </p:grpSpPr>
          <p:sp>
            <p:nvSpPr>
              <p:cNvPr id="9" name="직사각형 8"/>
              <p:cNvSpPr/>
              <p:nvPr/>
            </p:nvSpPr>
            <p:spPr>
              <a:xfrm>
                <a:off x="428596" y="857232"/>
                <a:ext cx="8215370" cy="2754600"/>
              </a:xfrm>
              <a:prstGeom prst="rect">
                <a:avLst/>
              </a:prstGeom>
            </p:spPr>
            <p:txBody>
              <a:bodyPr wrap="square">
                <a:spAutoFit/>
              </a:bodyPr>
              <a:lstStyle/>
              <a:p>
                <a:r>
                  <a:rPr lang="en-US" altLang="ko-KR" sz="2000" dirty="0" smtClean="0">
                    <a:solidFill>
                      <a:srgbClr val="0000CC"/>
                    </a:solidFill>
                    <a:latin typeface="휴먼엑스포" pitchFamily="18" charset="-127"/>
                    <a:ea typeface="휴먼엑스포" pitchFamily="18" charset="-127"/>
                  </a:rPr>
                  <a:t>8.2 </a:t>
                </a:r>
                <a:r>
                  <a:rPr lang="ko-KR" altLang="en-US" sz="2000" dirty="0" smtClean="0">
                    <a:solidFill>
                      <a:srgbClr val="0000CC"/>
                    </a:solidFill>
                    <a:latin typeface="휴먼엑스포" pitchFamily="18" charset="-127"/>
                    <a:ea typeface="휴먼엑스포" pitchFamily="18" charset="-127"/>
                  </a:rPr>
                  <a:t>컴퓨터 네트워크의 기본 개념</a:t>
                </a:r>
                <a:endParaRPr lang="ko-KR" altLang="en-US" dirty="0" smtClean="0"/>
              </a:p>
              <a:p>
                <a:pPr>
                  <a:lnSpc>
                    <a:spcPct val="200000"/>
                  </a:lnSpc>
                </a:pPr>
                <a:r>
                  <a:rPr lang="en-US" altLang="ko-KR" dirty="0" smtClean="0">
                    <a:solidFill>
                      <a:srgbClr val="00B050"/>
                    </a:solidFill>
                    <a:latin typeface="휴먼엑스포" pitchFamily="18" charset="-127"/>
                    <a:ea typeface="휴먼엑스포" pitchFamily="18" charset="-127"/>
                  </a:rPr>
                  <a:t>8.2.1 </a:t>
                </a:r>
                <a:r>
                  <a:rPr lang="ko-KR" altLang="en-US" dirty="0" smtClean="0">
                    <a:solidFill>
                      <a:srgbClr val="00B050"/>
                    </a:solidFill>
                    <a:latin typeface="휴먼엑스포" pitchFamily="18" charset="-127"/>
                    <a:ea typeface="휴먼엑스포" pitchFamily="18" charset="-127"/>
                  </a:rPr>
                  <a:t>아날로그</a:t>
                </a:r>
                <a:r>
                  <a:rPr lang="en-US" altLang="ko-KR" dirty="0" smtClean="0">
                    <a:solidFill>
                      <a:srgbClr val="00B050"/>
                    </a:solidFill>
                    <a:latin typeface="휴먼엑스포" pitchFamily="18" charset="-127"/>
                    <a:ea typeface="휴먼엑스포" pitchFamily="18" charset="-127"/>
                  </a:rPr>
                  <a:t>(analog)</a:t>
                </a:r>
                <a:r>
                  <a:rPr lang="ko-KR" altLang="en-US" dirty="0" smtClean="0">
                    <a:solidFill>
                      <a:srgbClr val="00B050"/>
                    </a:solidFill>
                    <a:latin typeface="휴먼엑스포" pitchFamily="18" charset="-127"/>
                    <a:ea typeface="휴먼엑스포" pitchFamily="18" charset="-127"/>
                  </a:rPr>
                  <a:t>와 디지털</a:t>
                </a:r>
                <a:r>
                  <a:rPr lang="en-US" altLang="ko-KR" dirty="0" smtClean="0">
                    <a:solidFill>
                      <a:srgbClr val="00B050"/>
                    </a:solidFill>
                    <a:latin typeface="휴먼엑스포" pitchFamily="18" charset="-127"/>
                    <a:ea typeface="휴먼엑스포" pitchFamily="18" charset="-127"/>
                  </a:rPr>
                  <a:t>(digital)</a:t>
                </a:r>
                <a:endParaRPr lang="ko-KR" altLang="en-US" dirty="0" smtClean="0"/>
              </a:p>
              <a:p>
                <a:r>
                  <a:rPr lang="en-US" altLang="ko-KR" dirty="0" smtClean="0"/>
                  <a:t>    • </a:t>
                </a:r>
                <a:r>
                  <a:rPr lang="ko-KR" altLang="en-US" dirty="0" smtClean="0"/>
                  <a:t>데이터가 전송 매체를 통해 전송되기 위해서는 적절한 전기 신호로</a:t>
                </a:r>
                <a:endParaRPr lang="en-US" altLang="ko-KR" dirty="0" smtClean="0"/>
              </a:p>
              <a:p>
                <a:r>
                  <a:rPr lang="en-US" altLang="ko-KR" dirty="0" smtClean="0"/>
                  <a:t>     </a:t>
                </a:r>
                <a:r>
                  <a:rPr lang="ko-KR" altLang="en-US" dirty="0" smtClean="0"/>
                  <a:t> 변환되어야 한다</a:t>
                </a:r>
                <a:r>
                  <a:rPr lang="en-US" altLang="ko-KR" dirty="0" smtClean="0"/>
                  <a:t>.(</a:t>
                </a:r>
                <a:r>
                  <a:rPr lang="ko-KR" altLang="en-US" dirty="0" smtClean="0"/>
                  <a:t>디지털 신호 또는 아날로그 신호</a:t>
                </a:r>
                <a:r>
                  <a:rPr lang="en-US" altLang="ko-KR" dirty="0" smtClean="0"/>
                  <a:t>)</a:t>
                </a:r>
              </a:p>
              <a:p>
                <a:pPr>
                  <a:lnSpc>
                    <a:spcPct val="150000"/>
                  </a:lnSpc>
                </a:pPr>
                <a:r>
                  <a:rPr lang="en-US" altLang="ko-KR" dirty="0" smtClean="0"/>
                  <a:t>    • </a:t>
                </a:r>
                <a:r>
                  <a:rPr lang="ko-KR" altLang="en-US" b="1" dirty="0" smtClean="0">
                    <a:solidFill>
                      <a:srgbClr val="C00000"/>
                    </a:solidFill>
                  </a:rPr>
                  <a:t>디지털 신호 </a:t>
                </a:r>
                <a:r>
                  <a:rPr lang="en-US" altLang="ko-KR" dirty="0" smtClean="0"/>
                  <a:t>: 0 </a:t>
                </a:r>
                <a:r>
                  <a:rPr lang="ko-KR" altLang="en-US" dirty="0" smtClean="0"/>
                  <a:t>또는 </a:t>
                </a:r>
                <a:r>
                  <a:rPr lang="en-US" altLang="ko-KR" dirty="0" smtClean="0"/>
                  <a:t>1</a:t>
                </a:r>
                <a:r>
                  <a:rPr lang="ko-KR" altLang="en-US" dirty="0" smtClean="0"/>
                  <a:t>의 이진 데이터로 표현</a:t>
                </a:r>
                <a:endParaRPr lang="en-US" altLang="ko-KR" dirty="0" smtClean="0"/>
              </a:p>
              <a:p>
                <a:r>
                  <a:rPr lang="en-US" altLang="ko-KR" dirty="0" smtClean="0"/>
                  <a:t>    • </a:t>
                </a:r>
                <a:r>
                  <a:rPr lang="ko-KR" altLang="en-US" b="1" dirty="0" smtClean="0">
                    <a:solidFill>
                      <a:srgbClr val="C00000"/>
                    </a:solidFill>
                  </a:rPr>
                  <a:t>아날로그 신호</a:t>
                </a:r>
              </a:p>
              <a:p>
                <a:r>
                  <a:rPr lang="en-US" altLang="ko-KR" dirty="0" smtClean="0"/>
                  <a:t>        - </a:t>
                </a:r>
                <a:r>
                  <a:rPr lang="ko-KR" altLang="en-US" dirty="0" smtClean="0"/>
                  <a:t>일정 범위 내의 모든 신호 값의 표현을 위해 사용</a:t>
                </a:r>
              </a:p>
              <a:p>
                <a:r>
                  <a:rPr lang="en-US" altLang="ko-KR" dirty="0" smtClean="0"/>
                  <a:t>        - </a:t>
                </a:r>
                <a:r>
                  <a:rPr lang="ko-KR" altLang="en-US" dirty="0" err="1" smtClean="0"/>
                  <a:t>정현파</a:t>
                </a:r>
                <a:r>
                  <a:rPr lang="en-US" altLang="ko-KR" dirty="0" smtClean="0"/>
                  <a:t>(sine wave)</a:t>
                </a:r>
                <a:r>
                  <a:rPr lang="ko-KR" altLang="en-US" dirty="0" smtClean="0"/>
                  <a:t>의 신호</a:t>
                </a:r>
                <a:endParaRPr lang="ko-KR" altLang="en-US" dirty="0"/>
              </a:p>
            </p:txBody>
          </p:sp>
          <p:pic>
            <p:nvPicPr>
              <p:cNvPr id="10" name="Picture 4" descr="9-3_cr"/>
              <p:cNvPicPr>
                <a:picLocks noChangeAspect="1" noChangeArrowheads="1"/>
              </p:cNvPicPr>
              <p:nvPr/>
            </p:nvPicPr>
            <p:blipFill>
              <a:blip r:embed="rId2" cstate="print"/>
              <a:srcRect/>
              <a:stretch>
                <a:fillRect/>
              </a:stretch>
            </p:blipFill>
            <p:spPr bwMode="auto">
              <a:xfrm>
                <a:off x="1428728" y="3643314"/>
                <a:ext cx="4500594" cy="1370259"/>
              </a:xfrm>
              <a:prstGeom prst="rect">
                <a:avLst/>
              </a:prstGeom>
              <a:noFill/>
              <a:ln w="9525">
                <a:noFill/>
                <a:miter lim="800000"/>
                <a:headEnd/>
                <a:tailEnd/>
              </a:ln>
            </p:spPr>
          </p:pic>
        </p:grpSp>
        <p:sp>
          <p:nvSpPr>
            <p:cNvPr id="12" name="직사각형 11"/>
            <p:cNvSpPr/>
            <p:nvPr/>
          </p:nvSpPr>
          <p:spPr>
            <a:xfrm>
              <a:off x="928662" y="5143512"/>
              <a:ext cx="6858048" cy="923330"/>
            </a:xfrm>
            <a:prstGeom prst="rect">
              <a:avLst/>
            </a:prstGeom>
          </p:spPr>
          <p:txBody>
            <a:bodyPr wrap="square">
              <a:spAutoFit/>
            </a:bodyPr>
            <a:lstStyle/>
            <a:p>
              <a:r>
                <a:rPr lang="en-US" altLang="ko-KR" dirty="0" smtClean="0"/>
                <a:t>• </a:t>
              </a:r>
              <a:r>
                <a:rPr lang="ko-KR" altLang="en-US" dirty="0" smtClean="0"/>
                <a:t>데이터 전송</a:t>
              </a:r>
            </a:p>
            <a:p>
              <a:r>
                <a:rPr lang="en-US" altLang="ko-KR" dirty="0" smtClean="0"/>
                <a:t>    - </a:t>
              </a:r>
              <a:r>
                <a:rPr lang="ko-KR" altLang="en-US" dirty="0" smtClean="0"/>
                <a:t>기본적으로 디지털 신호로 표현 </a:t>
              </a:r>
            </a:p>
            <a:p>
              <a:r>
                <a:rPr lang="en-US" altLang="ko-KR" dirty="0" smtClean="0"/>
                <a:t>    - </a:t>
              </a:r>
              <a:r>
                <a:rPr lang="ko-KR" altLang="en-US" dirty="0" smtClean="0"/>
                <a:t>필요한 경우 아날로그 신호로 변환</a:t>
              </a:r>
              <a:endParaRPr lang="ko-KR" altLang="en-US" dirty="0"/>
            </a:p>
          </p:txBody>
        </p:sp>
      </p:grpSp>
    </p:spTree>
    <p:extLst>
      <p:ext uri="{BB962C8B-B14F-4D97-AF65-F5344CB8AC3E}">
        <p14:creationId xmlns:p14="http://schemas.microsoft.com/office/powerpoint/2010/main" val="2137532942"/>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10" name="그룹 9"/>
          <p:cNvGrpSpPr/>
          <p:nvPr/>
        </p:nvGrpSpPr>
        <p:grpSpPr>
          <a:xfrm>
            <a:off x="357158" y="714356"/>
            <a:ext cx="8286808" cy="5555099"/>
            <a:chOff x="357158" y="714356"/>
            <a:chExt cx="8286808" cy="5555099"/>
          </a:xfrm>
        </p:grpSpPr>
        <p:sp>
          <p:nvSpPr>
            <p:cNvPr id="9" name="직사각형 8"/>
            <p:cNvSpPr/>
            <p:nvPr/>
          </p:nvSpPr>
          <p:spPr>
            <a:xfrm>
              <a:off x="357158" y="714356"/>
              <a:ext cx="8286808" cy="1615827"/>
            </a:xfrm>
            <a:prstGeom prst="rect">
              <a:avLst/>
            </a:prstGeom>
          </p:spPr>
          <p:txBody>
            <a:bodyPr wrap="square">
              <a:spAutoFit/>
            </a:bodyPr>
            <a:lstStyle/>
            <a:p>
              <a:r>
                <a:rPr lang="en-US" altLang="ko-KR" dirty="0" smtClean="0">
                  <a:solidFill>
                    <a:srgbClr val="92D050"/>
                  </a:solidFill>
                  <a:latin typeface="휴먼엑스포" pitchFamily="18" charset="-127"/>
                  <a:ea typeface="휴먼엑스포" pitchFamily="18" charset="-127"/>
                </a:rPr>
                <a:t>8.2.2 </a:t>
              </a:r>
              <a:r>
                <a:rPr lang="ko-KR" altLang="en-US" dirty="0" smtClean="0">
                  <a:solidFill>
                    <a:srgbClr val="92D050"/>
                  </a:solidFill>
                  <a:latin typeface="휴먼엑스포" pitchFamily="18" charset="-127"/>
                  <a:ea typeface="휴먼엑스포" pitchFamily="18" charset="-127"/>
                </a:rPr>
                <a:t>아날로그 데이터의 디지털 변환</a:t>
              </a:r>
              <a:r>
                <a:rPr lang="en-US" altLang="ko-KR" dirty="0" smtClean="0">
                  <a:solidFill>
                    <a:srgbClr val="92D050"/>
                  </a:solidFill>
                  <a:latin typeface="휴먼엑스포" pitchFamily="18" charset="-127"/>
                  <a:ea typeface="휴먼엑스포" pitchFamily="18" charset="-127"/>
                </a:rPr>
                <a:t>(encoding)</a:t>
              </a:r>
              <a:endParaRPr lang="ko-KR" altLang="en-US" dirty="0" smtClean="0">
                <a:solidFill>
                  <a:srgbClr val="92D050"/>
                </a:solidFill>
                <a:latin typeface="휴먼엑스포" pitchFamily="18" charset="-127"/>
                <a:ea typeface="휴먼엑스포" pitchFamily="18" charset="-127"/>
              </a:endParaRPr>
            </a:p>
            <a:p>
              <a:pPr>
                <a:lnSpc>
                  <a:spcPct val="150000"/>
                </a:lnSpc>
              </a:pPr>
              <a:r>
                <a:rPr lang="en-US" altLang="ko-KR" dirty="0" smtClean="0"/>
                <a:t>    • </a:t>
              </a:r>
              <a:r>
                <a:rPr lang="en-US" altLang="ko-KR" b="1" dirty="0" smtClean="0">
                  <a:solidFill>
                    <a:srgbClr val="C00000"/>
                  </a:solidFill>
                </a:rPr>
                <a:t>PCM(Pulse Code Modulation) </a:t>
              </a:r>
              <a:r>
                <a:rPr lang="ko-KR" altLang="en-US" b="1" dirty="0" smtClean="0">
                  <a:solidFill>
                    <a:srgbClr val="C00000"/>
                  </a:solidFill>
                </a:rPr>
                <a:t>방식</a:t>
              </a:r>
            </a:p>
            <a:p>
              <a:r>
                <a:rPr lang="en-US" altLang="ko-KR" dirty="0" smtClean="0"/>
                <a:t>        - </a:t>
              </a:r>
              <a:r>
                <a:rPr lang="ko-KR" altLang="en-US" dirty="0" smtClean="0"/>
                <a:t>펄스부호 변조방식으로 음성과 같은 아날로그 정보를 디지털 정보인</a:t>
              </a:r>
              <a:endParaRPr lang="en-US" altLang="ko-KR" dirty="0" smtClean="0"/>
            </a:p>
            <a:p>
              <a:r>
                <a:rPr lang="en-US" altLang="ko-KR" dirty="0" smtClean="0"/>
                <a:t>         </a:t>
              </a:r>
              <a:r>
                <a:rPr lang="ko-KR" altLang="en-US" dirty="0" smtClean="0"/>
                <a:t> 펄스부호로 바꾸어 전송하고</a:t>
              </a:r>
              <a:r>
                <a:rPr lang="en-US" altLang="ko-KR" dirty="0" smtClean="0"/>
                <a:t>, </a:t>
              </a:r>
              <a:r>
                <a:rPr lang="ko-KR" altLang="en-US" dirty="0" smtClean="0"/>
                <a:t>수신 측에서는 이것을 다시 아날로그</a:t>
              </a:r>
              <a:endParaRPr lang="en-US" altLang="ko-KR" dirty="0" smtClean="0"/>
            </a:p>
            <a:p>
              <a:r>
                <a:rPr lang="en-US" altLang="ko-KR" dirty="0" smtClean="0"/>
                <a:t>         </a:t>
              </a:r>
              <a:r>
                <a:rPr lang="ko-KR" altLang="en-US" dirty="0" smtClean="0"/>
                <a:t> 정보로 바꾸어 통신하는 방식</a:t>
              </a:r>
              <a:endParaRPr lang="ko-KR" altLang="en-US" dirty="0"/>
            </a:p>
          </p:txBody>
        </p:sp>
        <p:pic>
          <p:nvPicPr>
            <p:cNvPr id="1025" name="_x97894360" descr="EMB000005a0296e"/>
            <p:cNvPicPr>
              <a:picLocks noChangeAspect="1" noChangeArrowheads="1"/>
            </p:cNvPicPr>
            <p:nvPr/>
          </p:nvPicPr>
          <p:blipFill>
            <a:blip r:embed="rId2" cstate="print"/>
            <a:srcRect/>
            <a:stretch>
              <a:fillRect/>
            </a:stretch>
          </p:blipFill>
          <p:spPr bwMode="auto">
            <a:xfrm>
              <a:off x="1357290" y="2285992"/>
              <a:ext cx="5786478" cy="3983463"/>
            </a:xfrm>
            <a:prstGeom prst="rect">
              <a:avLst/>
            </a:prstGeom>
            <a:noFill/>
          </p:spPr>
        </p:pic>
      </p:grpSp>
    </p:spTree>
    <p:extLst>
      <p:ext uri="{BB962C8B-B14F-4D97-AF65-F5344CB8AC3E}">
        <p14:creationId xmlns:p14="http://schemas.microsoft.com/office/powerpoint/2010/main" val="3059632215"/>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1" name="그룹 10"/>
          <p:cNvGrpSpPr/>
          <p:nvPr/>
        </p:nvGrpSpPr>
        <p:grpSpPr>
          <a:xfrm>
            <a:off x="428596" y="857232"/>
            <a:ext cx="8358246" cy="4857784"/>
            <a:chOff x="428596" y="857232"/>
            <a:chExt cx="8358246" cy="4857784"/>
          </a:xfrm>
        </p:grpSpPr>
        <p:sp>
          <p:nvSpPr>
            <p:cNvPr id="9" name="직사각형 8"/>
            <p:cNvSpPr/>
            <p:nvPr/>
          </p:nvSpPr>
          <p:spPr>
            <a:xfrm>
              <a:off x="428596" y="857232"/>
              <a:ext cx="8358246" cy="2862322"/>
            </a:xfrm>
            <a:prstGeom prst="rect">
              <a:avLst/>
            </a:prstGeom>
          </p:spPr>
          <p:txBody>
            <a:bodyPr wrap="square">
              <a:spAutoFit/>
            </a:bodyPr>
            <a:lstStyle/>
            <a:p>
              <a:r>
                <a:rPr lang="en-US" altLang="ko-KR" dirty="0" smtClean="0">
                  <a:solidFill>
                    <a:srgbClr val="92D050"/>
                  </a:solidFill>
                  <a:latin typeface="휴먼엑스포" pitchFamily="18" charset="-127"/>
                  <a:ea typeface="휴먼엑스포" pitchFamily="18" charset="-127"/>
                </a:rPr>
                <a:t>8.2.3 </a:t>
              </a:r>
              <a:r>
                <a:rPr lang="ko-KR" altLang="en-US" dirty="0" smtClean="0">
                  <a:solidFill>
                    <a:srgbClr val="92D050"/>
                  </a:solidFill>
                  <a:latin typeface="휴먼엑스포" pitchFamily="18" charset="-127"/>
                  <a:ea typeface="휴먼엑스포" pitchFamily="18" charset="-127"/>
                </a:rPr>
                <a:t>통신시스템 모델 개관</a:t>
              </a:r>
              <a:endParaRPr lang="en-US" altLang="ko-KR" dirty="0" smtClean="0">
                <a:solidFill>
                  <a:srgbClr val="92D050"/>
                </a:solidFill>
                <a:latin typeface="휴먼엑스포" pitchFamily="18" charset="-127"/>
                <a:ea typeface="휴먼엑스포" pitchFamily="18" charset="-127"/>
              </a:endParaRPr>
            </a:p>
            <a:p>
              <a:endParaRPr lang="ko-KR" altLang="en-US" dirty="0" smtClean="0">
                <a:solidFill>
                  <a:srgbClr val="92D050"/>
                </a:solidFill>
                <a:latin typeface="휴먼엑스포" pitchFamily="18" charset="-127"/>
                <a:ea typeface="휴먼엑스포" pitchFamily="18" charset="-127"/>
              </a:endParaRPr>
            </a:p>
            <a:p>
              <a:pPr>
                <a:lnSpc>
                  <a:spcPct val="150000"/>
                </a:lnSpc>
              </a:pPr>
              <a:r>
                <a:rPr lang="en-US" altLang="ko-KR" dirty="0" smtClean="0"/>
                <a:t>    • </a:t>
              </a:r>
              <a:r>
                <a:rPr lang="en-US" altLang="ko-KR" b="1" dirty="0" smtClean="0">
                  <a:solidFill>
                    <a:srgbClr val="C00000"/>
                  </a:solidFill>
                </a:rPr>
                <a:t>DTE(Data Terminal Equipment)</a:t>
              </a:r>
              <a:endParaRPr lang="ko-KR" altLang="en-US" b="1" dirty="0" smtClean="0">
                <a:solidFill>
                  <a:srgbClr val="C00000"/>
                </a:solidFill>
              </a:endParaRPr>
            </a:p>
            <a:p>
              <a:r>
                <a:rPr lang="en-US" altLang="ko-KR" dirty="0" smtClean="0"/>
                <a:t>        - </a:t>
              </a:r>
              <a:r>
                <a:rPr lang="ko-KR" altLang="en-US" dirty="0" smtClean="0"/>
                <a:t>사용자 시스템</a:t>
              </a:r>
              <a:r>
                <a:rPr lang="en-US" altLang="ko-KR" dirty="0" smtClean="0"/>
                <a:t>(</a:t>
              </a:r>
              <a:r>
                <a:rPr lang="ko-KR" altLang="en-US" dirty="0" smtClean="0"/>
                <a:t>장치</a:t>
              </a:r>
              <a:r>
                <a:rPr lang="en-US" altLang="ko-KR" dirty="0" smtClean="0"/>
                <a:t>)</a:t>
              </a:r>
              <a:endParaRPr lang="ko-KR" altLang="en-US" dirty="0" smtClean="0"/>
            </a:p>
            <a:p>
              <a:r>
                <a:rPr lang="en-US" altLang="ko-KR" dirty="0" smtClean="0"/>
                <a:t>        - </a:t>
              </a:r>
              <a:r>
                <a:rPr lang="ko-KR" altLang="en-US" dirty="0" smtClean="0"/>
                <a:t>호스트 컴퓨터</a:t>
              </a:r>
              <a:r>
                <a:rPr lang="en-US" altLang="ko-KR" dirty="0" smtClean="0"/>
                <a:t>, </a:t>
              </a:r>
              <a:r>
                <a:rPr lang="ko-KR" altLang="en-US" dirty="0" smtClean="0"/>
                <a:t>단말기</a:t>
              </a:r>
              <a:r>
                <a:rPr lang="en-US" altLang="ko-KR" dirty="0" smtClean="0"/>
                <a:t>, PC, </a:t>
              </a:r>
              <a:r>
                <a:rPr lang="ko-KR" altLang="en-US" dirty="0" smtClean="0"/>
                <a:t>워크스테이션 등</a:t>
              </a:r>
            </a:p>
            <a:p>
              <a:pPr>
                <a:lnSpc>
                  <a:spcPct val="150000"/>
                </a:lnSpc>
              </a:pPr>
              <a:r>
                <a:rPr lang="en-US" altLang="ko-KR" dirty="0" smtClean="0"/>
                <a:t>    • </a:t>
              </a:r>
              <a:r>
                <a:rPr lang="en-US" altLang="ko-KR" b="1" dirty="0" smtClean="0">
                  <a:solidFill>
                    <a:srgbClr val="C00000"/>
                  </a:solidFill>
                </a:rPr>
                <a:t>DCE(Data Circuit-terminating Equipment)</a:t>
              </a:r>
              <a:endParaRPr lang="ko-KR" altLang="en-US" b="1" dirty="0" smtClean="0">
                <a:solidFill>
                  <a:srgbClr val="C00000"/>
                </a:solidFill>
              </a:endParaRPr>
            </a:p>
            <a:p>
              <a:r>
                <a:rPr lang="en-US" altLang="ko-KR" dirty="0" smtClean="0"/>
                <a:t>        - </a:t>
              </a:r>
              <a:r>
                <a:rPr lang="ko-KR" altLang="en-US" dirty="0" smtClean="0"/>
                <a:t>컴퓨터 망의 선로 종단 기능 및 사용자 장치와 전송 선로 사이의</a:t>
              </a:r>
              <a:endParaRPr lang="en-US" altLang="ko-KR" dirty="0" smtClean="0"/>
            </a:p>
            <a:p>
              <a:r>
                <a:rPr lang="en-US" altLang="ko-KR" dirty="0" smtClean="0"/>
                <a:t>         </a:t>
              </a:r>
              <a:r>
                <a:rPr lang="ko-KR" altLang="en-US" dirty="0" smtClean="0"/>
                <a:t> 신호 변환 기능을 수행하는 장치</a:t>
              </a:r>
            </a:p>
            <a:p>
              <a:r>
                <a:rPr lang="en-US" altLang="ko-KR" dirty="0" smtClean="0"/>
                <a:t>        - </a:t>
              </a:r>
              <a:r>
                <a:rPr lang="ko-KR" altLang="en-US" dirty="0" smtClean="0"/>
                <a:t>모뎀</a:t>
              </a:r>
              <a:r>
                <a:rPr lang="en-US" altLang="ko-KR" dirty="0" smtClean="0"/>
                <a:t>, LAN </a:t>
              </a:r>
              <a:r>
                <a:rPr lang="ko-KR" altLang="en-US" dirty="0" smtClean="0"/>
                <a:t>카드 등</a:t>
              </a:r>
              <a:endParaRPr lang="ko-KR" altLang="en-US" dirty="0"/>
            </a:p>
          </p:txBody>
        </p:sp>
        <p:pic>
          <p:nvPicPr>
            <p:cNvPr id="10" name="Picture 5" descr="9-6_cr"/>
            <p:cNvPicPr>
              <a:picLocks noChangeAspect="1" noChangeArrowheads="1"/>
            </p:cNvPicPr>
            <p:nvPr/>
          </p:nvPicPr>
          <p:blipFill>
            <a:blip r:embed="rId2" cstate="print"/>
            <a:srcRect/>
            <a:stretch>
              <a:fillRect/>
            </a:stretch>
          </p:blipFill>
          <p:spPr bwMode="auto">
            <a:xfrm>
              <a:off x="1142976" y="3929066"/>
              <a:ext cx="7151216" cy="1785950"/>
            </a:xfrm>
            <a:prstGeom prst="rect">
              <a:avLst/>
            </a:prstGeom>
            <a:noFill/>
            <a:ln w="9525">
              <a:noFill/>
              <a:miter lim="800000"/>
              <a:headEnd/>
              <a:tailEnd/>
            </a:ln>
          </p:spPr>
        </p:pic>
      </p:grpSp>
    </p:spTree>
    <p:extLst>
      <p:ext uri="{BB962C8B-B14F-4D97-AF65-F5344CB8AC3E}">
        <p14:creationId xmlns:p14="http://schemas.microsoft.com/office/powerpoint/2010/main" val="4254408120"/>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1" name="그룹 10"/>
          <p:cNvGrpSpPr/>
          <p:nvPr/>
        </p:nvGrpSpPr>
        <p:grpSpPr>
          <a:xfrm>
            <a:off x="428596" y="785794"/>
            <a:ext cx="8429684" cy="5320056"/>
            <a:chOff x="428596" y="785794"/>
            <a:chExt cx="8429684" cy="5320056"/>
          </a:xfrm>
        </p:grpSpPr>
        <p:sp>
          <p:nvSpPr>
            <p:cNvPr id="9" name="직사각형 8"/>
            <p:cNvSpPr/>
            <p:nvPr/>
          </p:nvSpPr>
          <p:spPr>
            <a:xfrm>
              <a:off x="428596" y="785794"/>
              <a:ext cx="8429684" cy="2308324"/>
            </a:xfrm>
            <a:prstGeom prst="rect">
              <a:avLst/>
            </a:prstGeom>
          </p:spPr>
          <p:txBody>
            <a:bodyPr wrap="square">
              <a:spAutoFit/>
            </a:bodyPr>
            <a:lstStyle/>
            <a:p>
              <a:r>
                <a:rPr lang="en-US" altLang="ko-KR" dirty="0" smtClean="0">
                  <a:solidFill>
                    <a:srgbClr val="92D050"/>
                  </a:solidFill>
                  <a:latin typeface="휴먼엑스포" pitchFamily="18" charset="-127"/>
                  <a:ea typeface="휴먼엑스포" pitchFamily="18" charset="-127"/>
                </a:rPr>
                <a:t>8.2.4 </a:t>
              </a:r>
              <a:r>
                <a:rPr lang="ko-KR" altLang="en-US" dirty="0" smtClean="0">
                  <a:solidFill>
                    <a:srgbClr val="92D050"/>
                  </a:solidFill>
                  <a:latin typeface="휴먼엑스포" pitchFamily="18" charset="-127"/>
                  <a:ea typeface="휴먼엑스포" pitchFamily="18" charset="-127"/>
                </a:rPr>
                <a:t>네트워크 </a:t>
              </a:r>
              <a:r>
                <a:rPr lang="ko-KR" altLang="en-US" dirty="0" err="1" smtClean="0">
                  <a:solidFill>
                    <a:srgbClr val="92D050"/>
                  </a:solidFill>
                  <a:latin typeface="휴먼엑스포" pitchFamily="18" charset="-127"/>
                  <a:ea typeface="휴먼엑스포" pitchFamily="18" charset="-127"/>
                </a:rPr>
                <a:t>스위칭</a:t>
              </a:r>
              <a:r>
                <a:rPr lang="ko-KR" altLang="en-US" dirty="0" smtClean="0">
                  <a:solidFill>
                    <a:srgbClr val="92D050"/>
                  </a:solidFill>
                  <a:latin typeface="휴먼엑스포" pitchFamily="18" charset="-127"/>
                  <a:ea typeface="휴먼엑스포" pitchFamily="18" charset="-127"/>
                </a:rPr>
                <a:t> 방식</a:t>
              </a:r>
            </a:p>
            <a:p>
              <a:pPr>
                <a:lnSpc>
                  <a:spcPct val="150000"/>
                </a:lnSpc>
              </a:pPr>
              <a:r>
                <a:rPr lang="en-US" altLang="ko-KR" dirty="0" smtClean="0"/>
                <a:t>    • </a:t>
              </a:r>
              <a:r>
                <a:rPr lang="ko-KR" altLang="en-US" dirty="0" err="1" smtClean="0"/>
                <a:t>스위칭</a:t>
              </a:r>
              <a:r>
                <a:rPr lang="en-US" altLang="ko-KR" dirty="0" smtClean="0"/>
                <a:t>(switching)</a:t>
              </a:r>
              <a:endParaRPr lang="ko-KR" altLang="en-US" dirty="0" smtClean="0"/>
            </a:p>
            <a:p>
              <a:r>
                <a:rPr lang="en-US" altLang="ko-KR" dirty="0" smtClean="0"/>
                <a:t>        - </a:t>
              </a:r>
              <a:r>
                <a:rPr lang="ko-KR" altLang="en-US" dirty="0" smtClean="0"/>
                <a:t>정보가 오고 가는 경로를 정해주는 방법</a:t>
              </a:r>
            </a:p>
            <a:p>
              <a:pPr>
                <a:lnSpc>
                  <a:spcPct val="150000"/>
                </a:lnSpc>
              </a:pPr>
              <a:r>
                <a:rPr lang="en-US" altLang="ko-KR" dirty="0" smtClean="0"/>
                <a:t>    • </a:t>
              </a:r>
              <a:r>
                <a:rPr lang="ko-KR" altLang="en-US" dirty="0" smtClean="0"/>
                <a:t>회선교환 방식</a:t>
              </a:r>
              <a:r>
                <a:rPr lang="en-US" altLang="ko-KR" dirty="0" smtClean="0"/>
                <a:t>(circuit switching)</a:t>
              </a:r>
              <a:endParaRPr lang="ko-KR" altLang="en-US" dirty="0" smtClean="0"/>
            </a:p>
            <a:p>
              <a:r>
                <a:rPr lang="en-US" altLang="ko-KR" dirty="0" smtClean="0"/>
                <a:t>        - </a:t>
              </a:r>
              <a:r>
                <a:rPr lang="ko-KR" altLang="en-US" dirty="0" smtClean="0"/>
                <a:t>네트워크의 경로는 일정 기간 동안 둘 이상의 당사자들 간에 배타적으로</a:t>
              </a:r>
              <a:endParaRPr lang="en-US" altLang="ko-KR" dirty="0" smtClean="0"/>
            </a:p>
            <a:p>
              <a:r>
                <a:rPr lang="en-US" altLang="ko-KR" dirty="0" smtClean="0"/>
                <a:t>         </a:t>
              </a:r>
              <a:r>
                <a:rPr lang="ko-KR" altLang="en-US" dirty="0" smtClean="0"/>
                <a:t> 사용된 후</a:t>
              </a:r>
              <a:r>
                <a:rPr lang="en-US" altLang="ko-KR" dirty="0" smtClean="0"/>
                <a:t>, </a:t>
              </a:r>
              <a:r>
                <a:rPr lang="ko-KR" altLang="en-US" dirty="0" smtClean="0"/>
                <a:t>다른 사용자들이 사용할 수 있도록 반환되는 형식</a:t>
              </a:r>
            </a:p>
            <a:p>
              <a:r>
                <a:rPr lang="en-US" altLang="ko-KR" dirty="0" smtClean="0"/>
                <a:t>        - </a:t>
              </a:r>
              <a:r>
                <a:rPr lang="ko-KR" altLang="en-US" dirty="0" smtClean="0"/>
                <a:t>일반적인 전화 통신</a:t>
              </a:r>
              <a:endParaRPr lang="ko-KR" altLang="en-US" dirty="0"/>
            </a:p>
          </p:txBody>
        </p:sp>
        <p:pic>
          <p:nvPicPr>
            <p:cNvPr id="10" name="Picture 4" descr="9-7_cr"/>
            <p:cNvPicPr>
              <a:picLocks noChangeAspect="1" noChangeArrowheads="1"/>
            </p:cNvPicPr>
            <p:nvPr/>
          </p:nvPicPr>
          <p:blipFill>
            <a:blip r:embed="rId2" cstate="print"/>
            <a:srcRect/>
            <a:stretch>
              <a:fillRect/>
            </a:stretch>
          </p:blipFill>
          <p:spPr bwMode="auto">
            <a:xfrm>
              <a:off x="1500166" y="3357562"/>
              <a:ext cx="5357850" cy="2748288"/>
            </a:xfrm>
            <a:prstGeom prst="rect">
              <a:avLst/>
            </a:prstGeom>
            <a:noFill/>
            <a:ln w="9525">
              <a:noFill/>
              <a:miter lim="800000"/>
              <a:headEnd/>
              <a:tailEnd/>
            </a:ln>
          </p:spPr>
        </p:pic>
      </p:grpSp>
    </p:spTree>
    <p:extLst>
      <p:ext uri="{BB962C8B-B14F-4D97-AF65-F5344CB8AC3E}">
        <p14:creationId xmlns:p14="http://schemas.microsoft.com/office/powerpoint/2010/main" val="481307732"/>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428596" y="714356"/>
            <a:ext cx="8572560" cy="4385816"/>
          </a:xfrm>
          <a:prstGeom prst="rect">
            <a:avLst/>
          </a:prstGeom>
        </p:spPr>
        <p:txBody>
          <a:bodyPr wrap="square">
            <a:spAutoFit/>
          </a:bodyPr>
          <a:lstStyle/>
          <a:p>
            <a:r>
              <a:rPr lang="en-US" altLang="ko-KR" dirty="0" smtClean="0">
                <a:solidFill>
                  <a:srgbClr val="92D050"/>
                </a:solidFill>
                <a:latin typeface="휴먼엑스포" pitchFamily="18" charset="-127"/>
                <a:ea typeface="휴먼엑스포" pitchFamily="18" charset="-127"/>
              </a:rPr>
              <a:t>8.2.5 </a:t>
            </a:r>
            <a:r>
              <a:rPr lang="ko-KR" altLang="en-US" dirty="0" err="1" smtClean="0">
                <a:solidFill>
                  <a:srgbClr val="92D050"/>
                </a:solidFill>
                <a:latin typeface="휴먼엑스포" pitchFamily="18" charset="-127"/>
                <a:ea typeface="휴먼엑스포" pitchFamily="18" charset="-127"/>
              </a:rPr>
              <a:t>패킷교환</a:t>
            </a:r>
            <a:r>
              <a:rPr lang="ko-KR" altLang="en-US" dirty="0" smtClean="0">
                <a:solidFill>
                  <a:srgbClr val="92D050"/>
                </a:solidFill>
                <a:latin typeface="휴먼엑스포" pitchFamily="18" charset="-127"/>
                <a:ea typeface="휴먼엑스포" pitchFamily="18" charset="-127"/>
              </a:rPr>
              <a:t> 방식</a:t>
            </a:r>
            <a:r>
              <a:rPr lang="en-US" altLang="ko-KR" dirty="0" smtClean="0">
                <a:solidFill>
                  <a:srgbClr val="92D050"/>
                </a:solidFill>
                <a:latin typeface="휴먼엑스포" pitchFamily="18" charset="-127"/>
                <a:ea typeface="휴먼엑스포" pitchFamily="18" charset="-127"/>
              </a:rPr>
              <a:t>(packet switch)</a:t>
            </a:r>
          </a:p>
          <a:p>
            <a:endParaRPr lang="ko-KR" altLang="en-US" dirty="0" smtClean="0"/>
          </a:p>
          <a:p>
            <a:pPr>
              <a:lnSpc>
                <a:spcPct val="150000"/>
              </a:lnSpc>
            </a:pPr>
            <a:r>
              <a:rPr lang="en-US" altLang="ko-KR" dirty="0" smtClean="0"/>
              <a:t>    • </a:t>
            </a:r>
            <a:r>
              <a:rPr lang="ko-KR" altLang="en-US" dirty="0" smtClean="0"/>
              <a:t>디지털 신호를 사용</a:t>
            </a:r>
          </a:p>
          <a:p>
            <a:pPr>
              <a:lnSpc>
                <a:spcPct val="150000"/>
              </a:lnSpc>
            </a:pPr>
            <a:r>
              <a:rPr lang="en-US" altLang="ko-KR" dirty="0" smtClean="0"/>
              <a:t>    • </a:t>
            </a:r>
            <a:r>
              <a:rPr lang="ko-KR" altLang="en-US" dirty="0" smtClean="0"/>
              <a:t>모든 네트워크 사용자들이 동시에 같은 경로를 공유</a:t>
            </a:r>
          </a:p>
          <a:p>
            <a:pPr>
              <a:lnSpc>
                <a:spcPct val="150000"/>
              </a:lnSpc>
            </a:pPr>
            <a:r>
              <a:rPr lang="en-US" altLang="ko-KR" dirty="0" smtClean="0"/>
              <a:t>    • </a:t>
            </a:r>
            <a:r>
              <a:rPr lang="ko-KR" altLang="en-US" dirty="0" smtClean="0"/>
              <a:t>메시지를 일정한 크기의 </a:t>
            </a:r>
            <a:r>
              <a:rPr lang="ko-KR" altLang="en-US" dirty="0" err="1" smtClean="0"/>
              <a:t>패킷으로</a:t>
            </a:r>
            <a:r>
              <a:rPr lang="ko-KR" altLang="en-US" dirty="0" smtClean="0"/>
              <a:t> 분할하여 전달</a:t>
            </a:r>
          </a:p>
          <a:p>
            <a:pPr>
              <a:lnSpc>
                <a:spcPct val="150000"/>
              </a:lnSpc>
            </a:pPr>
            <a:r>
              <a:rPr lang="en-US" altLang="ko-KR" dirty="0" smtClean="0"/>
              <a:t>    • </a:t>
            </a:r>
            <a:r>
              <a:rPr lang="ko-KR" altLang="en-US" b="1" dirty="0" err="1" smtClean="0">
                <a:solidFill>
                  <a:srgbClr val="C00000"/>
                </a:solidFill>
              </a:rPr>
              <a:t>패킷</a:t>
            </a:r>
            <a:r>
              <a:rPr lang="en-US" altLang="ko-KR" b="1" dirty="0" smtClean="0">
                <a:solidFill>
                  <a:srgbClr val="C00000"/>
                </a:solidFill>
              </a:rPr>
              <a:t>(packet)</a:t>
            </a:r>
            <a:endParaRPr lang="ko-KR" altLang="en-US" b="1" dirty="0" smtClean="0">
              <a:solidFill>
                <a:srgbClr val="C00000"/>
              </a:solidFill>
            </a:endParaRPr>
          </a:p>
          <a:p>
            <a:r>
              <a:rPr lang="en-US" altLang="ko-KR" dirty="0" smtClean="0"/>
              <a:t>        - </a:t>
            </a:r>
            <a:r>
              <a:rPr lang="ko-KR" altLang="en-US" dirty="0" smtClean="0"/>
              <a:t>메시지를 일정한 크기로의 블록 단위로 분할한 것</a:t>
            </a:r>
            <a:r>
              <a:rPr lang="en-US" altLang="ko-KR" dirty="0" smtClean="0"/>
              <a:t>.</a:t>
            </a:r>
            <a:endParaRPr lang="ko-KR" altLang="en-US" dirty="0" smtClean="0"/>
          </a:p>
          <a:p>
            <a:r>
              <a:rPr lang="ko-KR" altLang="en-US" dirty="0" smtClean="0"/>
              <a:t>            예</a:t>
            </a:r>
            <a:r>
              <a:rPr lang="en-US" altLang="ko-KR" dirty="0" smtClean="0"/>
              <a:t>) 128 </a:t>
            </a:r>
            <a:r>
              <a:rPr lang="ko-KR" altLang="en-US" dirty="0" smtClean="0"/>
              <a:t>또는 </a:t>
            </a:r>
            <a:r>
              <a:rPr lang="en-US" altLang="ko-KR" dirty="0" smtClean="0"/>
              <a:t>256byte</a:t>
            </a:r>
            <a:endParaRPr lang="ko-KR" altLang="en-US" dirty="0" smtClean="0"/>
          </a:p>
          <a:p>
            <a:pPr>
              <a:lnSpc>
                <a:spcPct val="150000"/>
              </a:lnSpc>
            </a:pPr>
            <a:r>
              <a:rPr lang="en-US" altLang="ko-KR" dirty="0" smtClean="0"/>
              <a:t>    • </a:t>
            </a:r>
            <a:r>
              <a:rPr lang="ko-KR" altLang="en-US" dirty="0" smtClean="0"/>
              <a:t>특징</a:t>
            </a:r>
          </a:p>
          <a:p>
            <a:r>
              <a:rPr lang="en-US" altLang="ko-KR" dirty="0" smtClean="0"/>
              <a:t>        - </a:t>
            </a:r>
            <a:r>
              <a:rPr lang="ko-KR" altLang="en-US" dirty="0" smtClean="0"/>
              <a:t>선로의 독점을 막아 여러 사람이 동시에 사용</a:t>
            </a:r>
          </a:p>
          <a:p>
            <a:r>
              <a:rPr lang="en-US" altLang="ko-KR" dirty="0" smtClean="0"/>
              <a:t>        - </a:t>
            </a:r>
            <a:r>
              <a:rPr lang="ko-KR" altLang="en-US" dirty="0" smtClean="0"/>
              <a:t>데이터가 손실될 수 있는 비효율성을 방지</a:t>
            </a:r>
          </a:p>
          <a:p>
            <a:r>
              <a:rPr lang="en-US" altLang="ko-KR" dirty="0" smtClean="0"/>
              <a:t>        - </a:t>
            </a:r>
            <a:r>
              <a:rPr lang="ko-KR" altLang="en-US" dirty="0" smtClean="0"/>
              <a:t>신뢰성이 높으며 데이터 전송 속도도 비교적 빠름</a:t>
            </a:r>
          </a:p>
          <a:p>
            <a:r>
              <a:rPr lang="en-US" altLang="ko-KR" dirty="0" smtClean="0"/>
              <a:t>        - </a:t>
            </a:r>
            <a:r>
              <a:rPr lang="ko-KR" altLang="en-US" dirty="0" smtClean="0"/>
              <a:t>단점</a:t>
            </a:r>
            <a:r>
              <a:rPr lang="en-US" altLang="ko-KR" dirty="0" smtClean="0"/>
              <a:t>: </a:t>
            </a:r>
            <a:r>
              <a:rPr lang="ko-KR" altLang="en-US" dirty="0" smtClean="0"/>
              <a:t>수신 측에서 도착한 </a:t>
            </a:r>
            <a:r>
              <a:rPr lang="ko-KR" altLang="en-US" dirty="0" err="1" smtClean="0"/>
              <a:t>패킷을</a:t>
            </a:r>
            <a:r>
              <a:rPr lang="ko-KR" altLang="en-US" dirty="0" smtClean="0"/>
              <a:t> 순서대로 </a:t>
            </a:r>
            <a:r>
              <a:rPr lang="ko-KR" altLang="en-US" dirty="0" err="1" smtClean="0"/>
              <a:t>재조립</a:t>
            </a:r>
            <a:endParaRPr lang="ko-KR" altLang="en-US" dirty="0"/>
          </a:p>
        </p:txBody>
      </p:sp>
    </p:spTree>
    <p:extLst>
      <p:ext uri="{BB962C8B-B14F-4D97-AF65-F5344CB8AC3E}">
        <p14:creationId xmlns:p14="http://schemas.microsoft.com/office/powerpoint/2010/main" val="129174151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91872"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5"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noChangeArrowheads="1"/>
          </p:cNvPicPr>
          <p:nvPr/>
        </p:nvPicPr>
        <p:blipFill>
          <a:blip r:embed="rId2" cstate="print"/>
          <a:srcRect/>
          <a:stretch>
            <a:fillRect/>
          </a:stretch>
        </p:blipFill>
        <p:spPr bwMode="auto">
          <a:xfrm>
            <a:off x="107504" y="116632"/>
            <a:ext cx="1079500" cy="288925"/>
          </a:xfrm>
          <a:prstGeom prst="rect">
            <a:avLst/>
          </a:prstGeom>
          <a:noFill/>
          <a:ln w="9525">
            <a:noFill/>
            <a:miter lim="800000"/>
            <a:headEnd/>
            <a:tailEnd/>
          </a:ln>
        </p:spPr>
      </p:pic>
      <p:pic>
        <p:nvPicPr>
          <p:cNvPr id="18434" name="Picture 2" descr="C:\DOCUME~1\KMLee\LOCALS~1\Temp\UNI00000cf0122a.gif"/>
          <p:cNvPicPr>
            <a:picLocks noChangeAspect="1" noChangeArrowheads="1"/>
          </p:cNvPicPr>
          <p:nvPr/>
        </p:nvPicPr>
        <p:blipFill>
          <a:blip r:embed="rId3" cstate="print"/>
          <a:srcRect/>
          <a:stretch>
            <a:fillRect/>
          </a:stretch>
        </p:blipFill>
        <p:spPr bwMode="auto">
          <a:xfrm>
            <a:off x="1043608" y="1340768"/>
            <a:ext cx="7255328" cy="504056"/>
          </a:xfrm>
          <a:prstGeom prst="rect">
            <a:avLst/>
          </a:prstGeom>
          <a:noFill/>
        </p:spPr>
      </p:pic>
      <p:sp>
        <p:nvSpPr>
          <p:cNvPr id="10" name="직사각형 9"/>
          <p:cNvSpPr/>
          <p:nvPr/>
        </p:nvSpPr>
        <p:spPr>
          <a:xfrm>
            <a:off x="395536" y="620688"/>
            <a:ext cx="8136904" cy="5663089"/>
          </a:xfrm>
          <a:prstGeom prst="rect">
            <a:avLst/>
          </a:prstGeom>
        </p:spPr>
        <p:txBody>
          <a:bodyPr wrap="square">
            <a:spAutoFit/>
          </a:bodyPr>
          <a:lstStyle/>
          <a:p>
            <a:r>
              <a:rPr lang="en-US" altLang="ko-KR" sz="2000" dirty="0">
                <a:solidFill>
                  <a:srgbClr val="0000FF"/>
                </a:solidFill>
                <a:latin typeface="휴먼엑스포" pitchFamily="18" charset="-127"/>
                <a:ea typeface="휴먼엑스포" pitchFamily="18" charset="-127"/>
              </a:rPr>
              <a:t>4.5 Language </a:t>
            </a:r>
            <a:r>
              <a:rPr lang="en-US" altLang="ko-KR" sz="2000" dirty="0" smtClean="0">
                <a:solidFill>
                  <a:srgbClr val="0000FF"/>
                </a:solidFill>
                <a:latin typeface="휴먼엑스포" pitchFamily="18" charset="-127"/>
                <a:ea typeface="휴먼엑스포" pitchFamily="18" charset="-127"/>
              </a:rPr>
              <a:t>translator</a:t>
            </a:r>
          </a:p>
          <a:p>
            <a:endParaRPr lang="en-US" altLang="ko-KR" dirty="0" smtClean="0"/>
          </a:p>
          <a:p>
            <a:endParaRPr lang="en-US" altLang="ko-KR" dirty="0"/>
          </a:p>
          <a:p>
            <a:endParaRPr lang="en-US" altLang="ko-KR" dirty="0" smtClean="0"/>
          </a:p>
          <a:p>
            <a:endParaRPr lang="en-US" altLang="ko-KR" dirty="0"/>
          </a:p>
          <a:p>
            <a:pPr>
              <a:lnSpc>
                <a:spcPct val="150000"/>
              </a:lnSpc>
            </a:pPr>
            <a:r>
              <a:rPr lang="ko-KR" altLang="en-US" dirty="0"/>
              <a:t>    ▶ </a:t>
            </a:r>
            <a:r>
              <a:rPr lang="ko-KR" altLang="en-US" b="1" dirty="0">
                <a:solidFill>
                  <a:srgbClr val="C00000"/>
                </a:solidFill>
              </a:rPr>
              <a:t>원시 프로그램</a:t>
            </a:r>
            <a:r>
              <a:rPr lang="en-US" altLang="ko-KR" b="1" dirty="0">
                <a:solidFill>
                  <a:srgbClr val="C00000"/>
                </a:solidFill>
              </a:rPr>
              <a:t>(source program) </a:t>
            </a:r>
            <a:r>
              <a:rPr lang="en-US" altLang="ko-KR" dirty="0"/>
              <a:t>: </a:t>
            </a:r>
            <a:r>
              <a:rPr lang="ko-KR" altLang="en-US" dirty="0"/>
              <a:t>사용자가 프로그램 언어를 사용하여 </a:t>
            </a:r>
            <a:endParaRPr lang="en-US" altLang="ko-KR" dirty="0" smtClean="0"/>
          </a:p>
          <a:p>
            <a:pPr>
              <a:lnSpc>
                <a:spcPct val="150000"/>
              </a:lnSpc>
            </a:pPr>
            <a:r>
              <a:rPr lang="en-US" altLang="ko-KR" dirty="0"/>
              <a:t> </a:t>
            </a:r>
            <a:r>
              <a:rPr lang="en-US" altLang="ko-KR" dirty="0" smtClean="0"/>
              <a:t>              </a:t>
            </a:r>
            <a:r>
              <a:rPr lang="ko-KR" altLang="en-US" dirty="0" smtClean="0"/>
              <a:t>작성한</a:t>
            </a:r>
            <a:r>
              <a:rPr lang="ko-KR" altLang="en-US" dirty="0"/>
              <a:t> 프로그램</a:t>
            </a:r>
            <a:r>
              <a:rPr lang="en-US" altLang="ko-KR" dirty="0"/>
              <a:t>.</a:t>
            </a:r>
            <a:r>
              <a:rPr lang="ko-KR" altLang="en-US" dirty="0"/>
              <a:t> </a:t>
            </a:r>
          </a:p>
          <a:p>
            <a:pPr>
              <a:lnSpc>
                <a:spcPct val="150000"/>
              </a:lnSpc>
            </a:pPr>
            <a:r>
              <a:rPr lang="ko-KR" altLang="en-US" dirty="0"/>
              <a:t>           예</a:t>
            </a:r>
            <a:r>
              <a:rPr lang="en-US" altLang="ko-KR" dirty="0"/>
              <a:t>) PC</a:t>
            </a:r>
            <a:r>
              <a:rPr lang="ko-KR" altLang="en-US" dirty="0"/>
              <a:t>의 경우 확장자가 </a:t>
            </a:r>
            <a:r>
              <a:rPr lang="en-US" altLang="ko-KR" dirty="0"/>
              <a:t>FOR, C, CPP, PAS </a:t>
            </a:r>
            <a:r>
              <a:rPr lang="ko-KR" altLang="en-US" dirty="0"/>
              <a:t>등인 </a:t>
            </a:r>
            <a:r>
              <a:rPr lang="en-US" altLang="ko-KR" dirty="0"/>
              <a:t>file</a:t>
            </a:r>
            <a:r>
              <a:rPr lang="ko-KR" altLang="en-US" dirty="0"/>
              <a:t> </a:t>
            </a:r>
          </a:p>
          <a:p>
            <a:pPr>
              <a:lnSpc>
                <a:spcPct val="150000"/>
              </a:lnSpc>
            </a:pPr>
            <a:r>
              <a:rPr lang="ko-KR" altLang="en-US" dirty="0"/>
              <a:t>    ▶ </a:t>
            </a:r>
            <a:r>
              <a:rPr lang="ko-KR" altLang="en-US" b="1" dirty="0">
                <a:solidFill>
                  <a:srgbClr val="C00000"/>
                </a:solidFill>
              </a:rPr>
              <a:t>목적 프로그램</a:t>
            </a:r>
            <a:r>
              <a:rPr lang="en-US" altLang="ko-KR" b="1" dirty="0">
                <a:solidFill>
                  <a:srgbClr val="C00000"/>
                </a:solidFill>
              </a:rPr>
              <a:t>(object program) </a:t>
            </a:r>
            <a:r>
              <a:rPr lang="en-US" altLang="ko-KR" dirty="0"/>
              <a:t>: </a:t>
            </a:r>
            <a:r>
              <a:rPr lang="ko-KR" altLang="en-US" dirty="0"/>
              <a:t>기계어</a:t>
            </a:r>
            <a:r>
              <a:rPr lang="en-US" altLang="ko-KR" dirty="0"/>
              <a:t>(machine language)</a:t>
            </a:r>
            <a:r>
              <a:rPr lang="ko-KR" altLang="en-US" dirty="0"/>
              <a:t>로 번역된 </a:t>
            </a:r>
            <a:endParaRPr lang="en-US" altLang="ko-KR" dirty="0" smtClean="0"/>
          </a:p>
          <a:p>
            <a:pPr>
              <a:lnSpc>
                <a:spcPct val="150000"/>
              </a:lnSpc>
            </a:pPr>
            <a:r>
              <a:rPr lang="en-US" altLang="ko-KR" dirty="0"/>
              <a:t> </a:t>
            </a:r>
            <a:r>
              <a:rPr lang="en-US" altLang="ko-KR" dirty="0" smtClean="0"/>
              <a:t>              </a:t>
            </a:r>
            <a:r>
              <a:rPr lang="ko-KR" altLang="en-US" dirty="0" smtClean="0"/>
              <a:t>프로그램 </a:t>
            </a:r>
            <a:endParaRPr lang="ko-KR" altLang="en-US" dirty="0"/>
          </a:p>
          <a:p>
            <a:pPr>
              <a:lnSpc>
                <a:spcPct val="150000"/>
              </a:lnSpc>
            </a:pPr>
            <a:r>
              <a:rPr lang="ko-KR" altLang="en-US" dirty="0"/>
              <a:t>            예</a:t>
            </a:r>
            <a:r>
              <a:rPr lang="en-US" altLang="ko-KR" dirty="0"/>
              <a:t>) PC</a:t>
            </a:r>
            <a:r>
              <a:rPr lang="ko-KR" altLang="en-US" dirty="0"/>
              <a:t>의 경우 확장자가 </a:t>
            </a:r>
            <a:r>
              <a:rPr lang="en-US" altLang="ko-KR" dirty="0"/>
              <a:t>OBJ</a:t>
            </a:r>
            <a:r>
              <a:rPr lang="ko-KR" altLang="en-US" dirty="0"/>
              <a:t> </a:t>
            </a:r>
          </a:p>
          <a:p>
            <a:pPr>
              <a:lnSpc>
                <a:spcPct val="150000"/>
              </a:lnSpc>
            </a:pPr>
            <a:r>
              <a:rPr lang="ko-KR" altLang="en-US" dirty="0"/>
              <a:t>    ▶ </a:t>
            </a:r>
            <a:r>
              <a:rPr lang="ko-KR" altLang="en-US" b="1" dirty="0">
                <a:solidFill>
                  <a:srgbClr val="C00000"/>
                </a:solidFill>
              </a:rPr>
              <a:t>수행 프로그램</a:t>
            </a:r>
            <a:r>
              <a:rPr lang="en-US" altLang="ko-KR" b="1" dirty="0">
                <a:solidFill>
                  <a:srgbClr val="C00000"/>
                </a:solidFill>
              </a:rPr>
              <a:t>(executable program) </a:t>
            </a:r>
            <a:r>
              <a:rPr lang="en-US" altLang="ko-KR" dirty="0"/>
              <a:t>: </a:t>
            </a:r>
            <a:r>
              <a:rPr lang="ko-KR" altLang="en-US" dirty="0"/>
              <a:t>목적 프로그램에 수행에 </a:t>
            </a:r>
            <a:r>
              <a:rPr lang="ko-KR" altLang="en-US" dirty="0" smtClean="0"/>
              <a:t>필요한</a:t>
            </a:r>
            <a:endParaRPr lang="en-US" altLang="ko-KR" dirty="0" smtClean="0"/>
          </a:p>
          <a:p>
            <a:pPr>
              <a:lnSpc>
                <a:spcPct val="150000"/>
              </a:lnSpc>
            </a:pPr>
            <a:r>
              <a:rPr lang="en-US" altLang="ko-KR" dirty="0"/>
              <a:t> </a:t>
            </a:r>
            <a:r>
              <a:rPr lang="en-US" altLang="ko-KR" dirty="0" smtClean="0"/>
              <a:t>              </a:t>
            </a:r>
            <a:r>
              <a:rPr lang="ko-KR" altLang="en-US" dirty="0" smtClean="0"/>
              <a:t>각종 </a:t>
            </a:r>
            <a:r>
              <a:rPr lang="en-US" altLang="ko-KR" dirty="0"/>
              <a:t>library </a:t>
            </a:r>
            <a:r>
              <a:rPr lang="ko-KR" altLang="en-US" dirty="0"/>
              <a:t>프로그램이 첨가되어 바로 </a:t>
            </a:r>
            <a:r>
              <a:rPr lang="ko-KR" altLang="en-US" dirty="0" smtClean="0"/>
              <a:t>실행이 </a:t>
            </a:r>
            <a:r>
              <a:rPr lang="ko-KR" altLang="en-US" dirty="0"/>
              <a:t>가능한 프로그램 </a:t>
            </a:r>
          </a:p>
          <a:p>
            <a:pPr>
              <a:lnSpc>
                <a:spcPct val="150000"/>
              </a:lnSpc>
            </a:pPr>
            <a:r>
              <a:rPr lang="ko-KR" altLang="en-US" dirty="0"/>
              <a:t>            예</a:t>
            </a:r>
            <a:r>
              <a:rPr lang="en-US" altLang="ko-KR" dirty="0"/>
              <a:t>) PC</a:t>
            </a:r>
            <a:r>
              <a:rPr lang="ko-KR" altLang="en-US" dirty="0"/>
              <a:t>의 경우 확장자가 </a:t>
            </a:r>
            <a:r>
              <a:rPr lang="en-US" altLang="ko-KR" dirty="0"/>
              <a:t>EXE</a:t>
            </a:r>
            <a:r>
              <a:rPr lang="ko-KR" altLang="en-US" dirty="0"/>
              <a:t> </a:t>
            </a:r>
          </a:p>
          <a:p>
            <a:pPr>
              <a:lnSpc>
                <a:spcPct val="150000"/>
              </a:lnSpc>
            </a:pPr>
            <a:r>
              <a:rPr lang="ko-KR" altLang="en-US" dirty="0"/>
              <a:t>    ▶ </a:t>
            </a:r>
            <a:r>
              <a:rPr lang="en-US" altLang="ko-KR" b="1" dirty="0">
                <a:solidFill>
                  <a:srgbClr val="C00000"/>
                </a:solidFill>
              </a:rPr>
              <a:t>translator</a:t>
            </a:r>
            <a:r>
              <a:rPr lang="ko-KR" altLang="en-US" b="1" dirty="0">
                <a:solidFill>
                  <a:srgbClr val="C00000"/>
                </a:solidFill>
              </a:rPr>
              <a:t>의 종류 </a:t>
            </a:r>
            <a:r>
              <a:rPr lang="en-US" altLang="ko-KR" dirty="0"/>
              <a:t>: assembler, compiler, interpreter, </a:t>
            </a:r>
            <a:r>
              <a:rPr lang="en-US" altLang="ko-KR" dirty="0" smtClean="0"/>
              <a:t>preprocessor</a:t>
            </a:r>
            <a:endParaRPr lang="en-US" altLang="ko-KR"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Picture 4" descr="9-8_cr"/>
          <p:cNvPicPr>
            <a:picLocks noChangeAspect="1" noChangeArrowheads="1"/>
          </p:cNvPicPr>
          <p:nvPr/>
        </p:nvPicPr>
        <p:blipFill>
          <a:blip r:embed="rId2" cstate="print"/>
          <a:srcRect/>
          <a:stretch>
            <a:fillRect/>
          </a:stretch>
        </p:blipFill>
        <p:spPr bwMode="auto">
          <a:xfrm>
            <a:off x="785786" y="1214422"/>
            <a:ext cx="7432828" cy="3857652"/>
          </a:xfrm>
          <a:prstGeom prst="rect">
            <a:avLst/>
          </a:prstGeom>
          <a:noFill/>
          <a:ln w="9525">
            <a:noFill/>
            <a:miter lim="800000"/>
            <a:headEnd/>
            <a:tailEnd/>
          </a:ln>
        </p:spPr>
      </p:pic>
    </p:spTree>
    <p:extLst>
      <p:ext uri="{BB962C8B-B14F-4D97-AF65-F5344CB8AC3E}">
        <p14:creationId xmlns:p14="http://schemas.microsoft.com/office/powerpoint/2010/main" val="3041267345"/>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1" name="그룹 10"/>
          <p:cNvGrpSpPr/>
          <p:nvPr/>
        </p:nvGrpSpPr>
        <p:grpSpPr>
          <a:xfrm>
            <a:off x="357158" y="785794"/>
            <a:ext cx="8358246" cy="5000639"/>
            <a:chOff x="357158" y="785794"/>
            <a:chExt cx="8358246" cy="5000639"/>
          </a:xfrm>
        </p:grpSpPr>
        <p:sp>
          <p:nvSpPr>
            <p:cNvPr id="9" name="직사각형 8"/>
            <p:cNvSpPr/>
            <p:nvPr/>
          </p:nvSpPr>
          <p:spPr>
            <a:xfrm>
              <a:off x="357158" y="785794"/>
              <a:ext cx="8358246" cy="1754326"/>
            </a:xfrm>
            <a:prstGeom prst="rect">
              <a:avLst/>
            </a:prstGeom>
          </p:spPr>
          <p:txBody>
            <a:bodyPr wrap="square">
              <a:spAutoFit/>
            </a:bodyPr>
            <a:lstStyle/>
            <a:p>
              <a:r>
                <a:rPr lang="en-US" altLang="ko-KR" dirty="0" smtClean="0">
                  <a:solidFill>
                    <a:srgbClr val="92D050"/>
                  </a:solidFill>
                  <a:latin typeface="휴먼엑스포" pitchFamily="18" charset="-127"/>
                  <a:ea typeface="휴먼엑스포" pitchFamily="18" charset="-127"/>
                </a:rPr>
                <a:t>8.2.6 </a:t>
              </a:r>
              <a:r>
                <a:rPr lang="ko-KR" altLang="en-US" dirty="0" err="1" smtClean="0">
                  <a:solidFill>
                    <a:srgbClr val="92D050"/>
                  </a:solidFill>
                  <a:latin typeface="휴먼엑스포" pitchFamily="18" charset="-127"/>
                  <a:ea typeface="휴먼엑스포" pitchFamily="18" charset="-127"/>
                </a:rPr>
                <a:t>비동기식</a:t>
              </a:r>
              <a:r>
                <a:rPr lang="ko-KR" altLang="en-US" dirty="0" smtClean="0">
                  <a:solidFill>
                    <a:srgbClr val="92D050"/>
                  </a:solidFill>
                  <a:latin typeface="휴먼엑스포" pitchFamily="18" charset="-127"/>
                  <a:ea typeface="휴먼엑스포" pitchFamily="18" charset="-127"/>
                </a:rPr>
                <a:t> 전송 방식</a:t>
              </a:r>
              <a:r>
                <a:rPr lang="en-US" altLang="ko-KR" dirty="0" smtClean="0">
                  <a:solidFill>
                    <a:srgbClr val="92D050"/>
                  </a:solidFill>
                  <a:latin typeface="휴먼엑스포" pitchFamily="18" charset="-127"/>
                  <a:ea typeface="휴먼엑스포" pitchFamily="18" charset="-127"/>
                </a:rPr>
                <a:t>(ATM, Asynchronous Transfer Mode)</a:t>
              </a:r>
            </a:p>
            <a:p>
              <a:endParaRPr lang="ko-KR" altLang="en-US" dirty="0" smtClean="0"/>
            </a:p>
            <a:p>
              <a:r>
                <a:rPr lang="en-US" altLang="ko-KR" dirty="0" smtClean="0"/>
                <a:t>    • </a:t>
              </a:r>
              <a:r>
                <a:rPr lang="ko-KR" altLang="en-US" dirty="0" smtClean="0"/>
                <a:t>셀</a:t>
              </a:r>
              <a:r>
                <a:rPr lang="en-US" altLang="ko-KR" dirty="0" smtClean="0"/>
                <a:t>(cell) : 48byte(</a:t>
              </a:r>
              <a:r>
                <a:rPr lang="ko-KR" altLang="en-US" dirty="0" smtClean="0"/>
                <a:t>전송정보</a:t>
              </a:r>
              <a:r>
                <a:rPr lang="en-US" altLang="ko-KR" dirty="0" smtClean="0"/>
                <a:t>) + 5byte(</a:t>
              </a:r>
              <a:r>
                <a:rPr lang="ko-KR" altLang="en-US" dirty="0" err="1" smtClean="0"/>
                <a:t>수신측</a:t>
              </a:r>
              <a:r>
                <a:rPr lang="ko-KR" altLang="en-US" dirty="0" smtClean="0"/>
                <a:t> 헤더</a:t>
              </a:r>
              <a:r>
                <a:rPr lang="en-US" altLang="ko-KR" dirty="0" smtClean="0"/>
                <a:t>) = 53byte </a:t>
              </a:r>
              <a:endParaRPr lang="ko-KR" altLang="en-US" dirty="0" smtClean="0"/>
            </a:p>
            <a:p>
              <a:r>
                <a:rPr lang="ko-KR" altLang="en-US" dirty="0" smtClean="0"/>
                <a:t>                 ➡ 고정 길이</a:t>
              </a:r>
            </a:p>
            <a:p>
              <a:r>
                <a:rPr lang="en-US" altLang="ko-KR" dirty="0" smtClean="0"/>
                <a:t>    • </a:t>
              </a:r>
              <a:r>
                <a:rPr lang="ko-KR" altLang="en-US" dirty="0" smtClean="0"/>
                <a:t>전송속도</a:t>
              </a:r>
            </a:p>
            <a:p>
              <a:r>
                <a:rPr lang="en-US" altLang="ko-KR" dirty="0" smtClean="0"/>
                <a:t>          155.520Mbps </a:t>
              </a:r>
              <a:r>
                <a:rPr lang="ko-KR" altLang="en-US" dirty="0" smtClean="0"/>
                <a:t>또는 </a:t>
              </a:r>
              <a:r>
                <a:rPr lang="en-US" altLang="ko-KR" dirty="0" smtClean="0"/>
                <a:t>622.080Mbps ~ 10Gbps</a:t>
              </a:r>
              <a:endParaRPr lang="ko-KR" altLang="en-US" dirty="0"/>
            </a:p>
          </p:txBody>
        </p:sp>
        <p:pic>
          <p:nvPicPr>
            <p:cNvPr id="10" name="Picture 4" descr="9-9_cr"/>
            <p:cNvPicPr>
              <a:picLocks noChangeAspect="1" noChangeArrowheads="1"/>
            </p:cNvPicPr>
            <p:nvPr/>
          </p:nvPicPr>
          <p:blipFill>
            <a:blip r:embed="rId2" cstate="print"/>
            <a:srcRect/>
            <a:stretch>
              <a:fillRect/>
            </a:stretch>
          </p:blipFill>
          <p:spPr bwMode="auto">
            <a:xfrm>
              <a:off x="1285852" y="2786058"/>
              <a:ext cx="6408738" cy="3000375"/>
            </a:xfrm>
            <a:prstGeom prst="rect">
              <a:avLst/>
            </a:prstGeom>
            <a:noFill/>
            <a:ln w="9525">
              <a:noFill/>
              <a:miter lim="800000"/>
              <a:headEnd/>
              <a:tailEnd/>
            </a:ln>
          </p:spPr>
        </p:pic>
      </p:grpSp>
    </p:spTree>
    <p:extLst>
      <p:ext uri="{BB962C8B-B14F-4D97-AF65-F5344CB8AC3E}">
        <p14:creationId xmlns:p14="http://schemas.microsoft.com/office/powerpoint/2010/main" val="3968757524"/>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1" name="그룹 10"/>
          <p:cNvGrpSpPr/>
          <p:nvPr/>
        </p:nvGrpSpPr>
        <p:grpSpPr>
          <a:xfrm>
            <a:off x="285720" y="785794"/>
            <a:ext cx="8704112" cy="5286412"/>
            <a:chOff x="285720" y="785794"/>
            <a:chExt cx="8704112" cy="5286412"/>
          </a:xfrm>
        </p:grpSpPr>
        <p:sp>
          <p:nvSpPr>
            <p:cNvPr id="9" name="직사각형 8"/>
            <p:cNvSpPr/>
            <p:nvPr/>
          </p:nvSpPr>
          <p:spPr>
            <a:xfrm>
              <a:off x="285720" y="785794"/>
              <a:ext cx="8501122" cy="3724096"/>
            </a:xfrm>
            <a:prstGeom prst="rect">
              <a:avLst/>
            </a:prstGeom>
          </p:spPr>
          <p:txBody>
            <a:bodyPr wrap="square">
              <a:spAutoFit/>
            </a:bodyPr>
            <a:lstStyle/>
            <a:p>
              <a:r>
                <a:rPr lang="en-US" altLang="ko-KR" sz="2000" dirty="0" smtClean="0">
                  <a:solidFill>
                    <a:srgbClr val="0000CC"/>
                  </a:solidFill>
                  <a:latin typeface="휴먼엑스포" pitchFamily="18" charset="-127"/>
                  <a:ea typeface="휴먼엑스포" pitchFamily="18" charset="-127"/>
                </a:rPr>
                <a:t>8.3 </a:t>
              </a:r>
              <a:r>
                <a:rPr lang="ko-KR" altLang="en-US" sz="2000" dirty="0" smtClean="0">
                  <a:solidFill>
                    <a:srgbClr val="0000CC"/>
                  </a:solidFill>
                  <a:latin typeface="휴먼엑스포" pitchFamily="18" charset="-127"/>
                  <a:ea typeface="휴먼엑스포" pitchFamily="18" charset="-127"/>
                </a:rPr>
                <a:t>네트워크 전송매체</a:t>
              </a:r>
              <a:endParaRPr lang="en-US" altLang="ko-KR" sz="2000" dirty="0" smtClean="0">
                <a:solidFill>
                  <a:srgbClr val="0000CC"/>
                </a:solidFill>
                <a:latin typeface="휴먼엑스포" pitchFamily="18" charset="-127"/>
                <a:ea typeface="휴먼엑스포" pitchFamily="18" charset="-127"/>
              </a:endParaRPr>
            </a:p>
            <a:p>
              <a:endParaRPr lang="ko-KR" altLang="en-US" dirty="0" smtClean="0"/>
            </a:p>
            <a:p>
              <a:r>
                <a:rPr lang="en-US" altLang="ko-KR" dirty="0" smtClean="0">
                  <a:solidFill>
                    <a:srgbClr val="00B050"/>
                  </a:solidFill>
                  <a:latin typeface="휴먼엑스포" pitchFamily="18" charset="-127"/>
                  <a:ea typeface="휴먼엑스포" pitchFamily="18" charset="-127"/>
                </a:rPr>
                <a:t>(1) TP </a:t>
              </a:r>
              <a:r>
                <a:rPr lang="ko-KR" altLang="en-US" dirty="0" smtClean="0">
                  <a:solidFill>
                    <a:srgbClr val="00B050"/>
                  </a:solidFill>
                  <a:latin typeface="휴먼엑스포" pitchFamily="18" charset="-127"/>
                  <a:ea typeface="휴먼엑스포" pitchFamily="18" charset="-127"/>
                </a:rPr>
                <a:t>케이블</a:t>
              </a:r>
              <a:r>
                <a:rPr lang="en-US" altLang="ko-KR" dirty="0" smtClean="0">
                  <a:solidFill>
                    <a:srgbClr val="00B050"/>
                  </a:solidFill>
                  <a:latin typeface="휴먼엑스포" pitchFamily="18" charset="-127"/>
                  <a:ea typeface="휴먼엑스포" pitchFamily="18" charset="-127"/>
                </a:rPr>
                <a:t>(Twisted-pair cable)</a:t>
              </a:r>
              <a:endParaRPr lang="ko-KR" altLang="en-US" dirty="0" smtClean="0">
                <a:solidFill>
                  <a:srgbClr val="00B050"/>
                </a:solidFill>
                <a:latin typeface="휴먼엑스포" pitchFamily="18" charset="-127"/>
                <a:ea typeface="휴먼엑스포" pitchFamily="18" charset="-127"/>
              </a:endParaRPr>
            </a:p>
            <a:p>
              <a:endParaRPr lang="en-US" altLang="ko-KR" dirty="0" smtClean="0"/>
            </a:p>
            <a:p>
              <a:r>
                <a:rPr lang="en-US" altLang="ko-KR" dirty="0" smtClean="0"/>
                <a:t>    </a:t>
              </a:r>
              <a:r>
                <a:rPr lang="en-US" altLang="ko-KR" b="1" dirty="0" smtClean="0">
                  <a:solidFill>
                    <a:srgbClr val="C00000"/>
                  </a:solidFill>
                </a:rPr>
                <a:t>• UTP(Unshielded Twisted Pair)</a:t>
              </a:r>
              <a:endParaRPr lang="ko-KR" altLang="en-US" b="1" dirty="0" smtClean="0">
                <a:solidFill>
                  <a:srgbClr val="C00000"/>
                </a:solidFill>
              </a:endParaRPr>
            </a:p>
            <a:p>
              <a:r>
                <a:rPr lang="en-US" altLang="ko-KR" dirty="0" smtClean="0"/>
                <a:t>        - </a:t>
              </a:r>
              <a:r>
                <a:rPr lang="ko-KR" altLang="en-US" dirty="0" smtClean="0"/>
                <a:t>설치 및 취급용이</a:t>
              </a:r>
              <a:r>
                <a:rPr lang="en-US" altLang="ko-KR" dirty="0" smtClean="0"/>
                <a:t>, </a:t>
              </a:r>
              <a:r>
                <a:rPr lang="ko-KR" altLang="en-US" dirty="0" smtClean="0"/>
                <a:t>가격 저렴</a:t>
              </a:r>
            </a:p>
            <a:p>
              <a:r>
                <a:rPr lang="en-US" altLang="ko-KR" dirty="0" smtClean="0"/>
                <a:t>        - </a:t>
              </a:r>
              <a:r>
                <a:rPr lang="ko-KR" altLang="en-US" dirty="0" smtClean="0"/>
                <a:t>전기적 간섭에 약함</a:t>
              </a:r>
            </a:p>
            <a:p>
              <a:r>
                <a:rPr lang="en-US" altLang="ko-KR" dirty="0" smtClean="0"/>
                <a:t>        - </a:t>
              </a:r>
              <a:r>
                <a:rPr lang="ko-KR" altLang="en-US" dirty="0" smtClean="0"/>
                <a:t>전송속도 </a:t>
              </a:r>
              <a:r>
                <a:rPr lang="en-US" altLang="ko-KR" dirty="0" smtClean="0"/>
                <a:t>: 4Mbps ~ 100Mbps (Avg. 10Mbps)</a:t>
              </a:r>
            </a:p>
            <a:p>
              <a:endParaRPr lang="ko-KR" altLang="en-US" dirty="0" smtClean="0"/>
            </a:p>
            <a:p>
              <a:r>
                <a:rPr lang="en-US" altLang="ko-KR" dirty="0" smtClean="0"/>
                <a:t>    </a:t>
              </a:r>
              <a:r>
                <a:rPr lang="en-US" altLang="ko-KR" b="1" dirty="0" smtClean="0">
                  <a:solidFill>
                    <a:srgbClr val="C00000"/>
                  </a:solidFill>
                </a:rPr>
                <a:t>• STP(Shielded Twisted Pair)</a:t>
              </a:r>
              <a:endParaRPr lang="ko-KR" altLang="en-US" b="1" dirty="0" smtClean="0">
                <a:solidFill>
                  <a:srgbClr val="C00000"/>
                </a:solidFill>
              </a:endParaRPr>
            </a:p>
            <a:p>
              <a:r>
                <a:rPr lang="en-US" altLang="ko-KR" dirty="0" smtClean="0"/>
                <a:t>        - </a:t>
              </a:r>
              <a:r>
                <a:rPr lang="ko-KR" altLang="en-US" dirty="0" smtClean="0"/>
                <a:t>하나의 외부 피복 내에 외부 전기 신호로부터 보호하기</a:t>
              </a:r>
              <a:endParaRPr lang="en-US" altLang="ko-KR" dirty="0" smtClean="0"/>
            </a:p>
            <a:p>
              <a:r>
                <a:rPr lang="en-US" altLang="ko-KR" dirty="0" smtClean="0"/>
                <a:t>         </a:t>
              </a:r>
              <a:r>
                <a:rPr lang="ko-KR" altLang="en-US" dirty="0" smtClean="0"/>
                <a:t> 위하여 꼬인 선들을 은박지로 싼 선</a:t>
              </a:r>
            </a:p>
            <a:p>
              <a:r>
                <a:rPr lang="en-US" altLang="ko-KR" dirty="0" smtClean="0"/>
                <a:t>        - </a:t>
              </a:r>
              <a:r>
                <a:rPr lang="ko-KR" altLang="en-US" dirty="0" smtClean="0"/>
                <a:t>전송속도 </a:t>
              </a:r>
              <a:r>
                <a:rPr lang="en-US" altLang="ko-KR" dirty="0" smtClean="0"/>
                <a:t>16Mbps ∼ 155Mbps (Avg. 16Mbps)</a:t>
              </a:r>
              <a:endParaRPr lang="ko-KR" altLang="en-US" dirty="0"/>
            </a:p>
          </p:txBody>
        </p:sp>
        <p:pic>
          <p:nvPicPr>
            <p:cNvPr id="10" name="Picture 4" descr="9-10_cr"/>
            <p:cNvPicPr>
              <a:picLocks noChangeAspect="1" noChangeArrowheads="1"/>
            </p:cNvPicPr>
            <p:nvPr/>
          </p:nvPicPr>
          <p:blipFill>
            <a:blip r:embed="rId2" cstate="print"/>
            <a:srcRect/>
            <a:stretch>
              <a:fillRect/>
            </a:stretch>
          </p:blipFill>
          <p:spPr bwMode="auto">
            <a:xfrm>
              <a:off x="5929322" y="4000504"/>
              <a:ext cx="3060510" cy="2071702"/>
            </a:xfrm>
            <a:prstGeom prst="rect">
              <a:avLst/>
            </a:prstGeom>
            <a:noFill/>
            <a:ln w="9525">
              <a:noFill/>
              <a:miter lim="800000"/>
              <a:headEnd/>
              <a:tailEnd/>
            </a:ln>
          </p:spPr>
        </p:pic>
      </p:grpSp>
    </p:spTree>
    <p:extLst>
      <p:ext uri="{BB962C8B-B14F-4D97-AF65-F5344CB8AC3E}">
        <p14:creationId xmlns:p14="http://schemas.microsoft.com/office/powerpoint/2010/main" val="3680041498"/>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1" name="그룹 10"/>
          <p:cNvGrpSpPr/>
          <p:nvPr/>
        </p:nvGrpSpPr>
        <p:grpSpPr>
          <a:xfrm>
            <a:off x="571472" y="1000108"/>
            <a:ext cx="7858180" cy="4572032"/>
            <a:chOff x="571472" y="1000108"/>
            <a:chExt cx="7858180" cy="4572032"/>
          </a:xfrm>
        </p:grpSpPr>
        <p:sp>
          <p:nvSpPr>
            <p:cNvPr id="9" name="직사각형 8"/>
            <p:cNvSpPr/>
            <p:nvPr/>
          </p:nvSpPr>
          <p:spPr>
            <a:xfrm>
              <a:off x="571472" y="1000108"/>
              <a:ext cx="7858180" cy="2862322"/>
            </a:xfrm>
            <a:prstGeom prst="rect">
              <a:avLst/>
            </a:prstGeom>
          </p:spPr>
          <p:txBody>
            <a:bodyPr wrap="square">
              <a:spAutoFit/>
            </a:bodyPr>
            <a:lstStyle/>
            <a:p>
              <a:r>
                <a:rPr lang="en-US" altLang="ko-KR" dirty="0" smtClean="0">
                  <a:solidFill>
                    <a:srgbClr val="00B050"/>
                  </a:solidFill>
                  <a:latin typeface="휴먼엑스포" pitchFamily="18" charset="-127"/>
                  <a:ea typeface="휴먼엑스포" pitchFamily="18" charset="-127"/>
                </a:rPr>
                <a:t>(2) </a:t>
              </a:r>
              <a:r>
                <a:rPr lang="ko-KR" altLang="en-US" dirty="0" err="1" smtClean="0">
                  <a:solidFill>
                    <a:srgbClr val="00B050"/>
                  </a:solidFill>
                  <a:latin typeface="휴먼엑스포" pitchFamily="18" charset="-127"/>
                  <a:ea typeface="휴먼엑스포" pitchFamily="18" charset="-127"/>
                </a:rPr>
                <a:t>동축</a:t>
              </a:r>
              <a:r>
                <a:rPr lang="ko-KR" altLang="en-US" dirty="0" smtClean="0">
                  <a:solidFill>
                    <a:srgbClr val="00B050"/>
                  </a:solidFill>
                  <a:latin typeface="휴먼엑스포" pitchFamily="18" charset="-127"/>
                  <a:ea typeface="휴먼엑스포" pitchFamily="18" charset="-127"/>
                </a:rPr>
                <a:t> 케이블</a:t>
              </a:r>
              <a:r>
                <a:rPr lang="en-US" altLang="ko-KR" dirty="0" smtClean="0">
                  <a:solidFill>
                    <a:srgbClr val="00B050"/>
                  </a:solidFill>
                  <a:latin typeface="휴먼엑스포" pitchFamily="18" charset="-127"/>
                  <a:ea typeface="휴먼엑스포" pitchFamily="18" charset="-127"/>
                </a:rPr>
                <a:t>(coaxial cable)</a:t>
              </a:r>
              <a:endParaRPr lang="ko-KR" altLang="en-US" dirty="0" smtClean="0">
                <a:solidFill>
                  <a:srgbClr val="00B050"/>
                </a:solidFill>
                <a:latin typeface="휴먼엑스포" pitchFamily="18" charset="-127"/>
                <a:ea typeface="휴먼엑스포" pitchFamily="18" charset="-127"/>
              </a:endParaRPr>
            </a:p>
            <a:p>
              <a:endParaRPr lang="en-US" altLang="ko-KR" dirty="0" smtClean="0"/>
            </a:p>
            <a:p>
              <a:r>
                <a:rPr lang="en-US" altLang="ko-KR" dirty="0" smtClean="0"/>
                <a:t>    • </a:t>
              </a:r>
              <a:r>
                <a:rPr lang="ko-KR" altLang="en-US" dirty="0" smtClean="0"/>
                <a:t>특징</a:t>
              </a:r>
            </a:p>
            <a:p>
              <a:pPr>
                <a:lnSpc>
                  <a:spcPct val="150000"/>
                </a:lnSpc>
              </a:pPr>
              <a:r>
                <a:rPr lang="en-US" altLang="ko-KR" dirty="0" smtClean="0"/>
                <a:t>        - </a:t>
              </a:r>
              <a:r>
                <a:rPr lang="ko-KR" altLang="en-US" dirty="0" smtClean="0"/>
                <a:t>절연체로 둘러싸인 </a:t>
              </a:r>
              <a:r>
                <a:rPr lang="ko-KR" altLang="en-US" dirty="0" err="1" smtClean="0"/>
                <a:t>구리선으로</a:t>
              </a:r>
              <a:r>
                <a:rPr lang="ko-KR" altLang="en-US" dirty="0" smtClean="0"/>
                <a:t> 만들어진 코어</a:t>
              </a:r>
              <a:r>
                <a:rPr lang="en-US" altLang="ko-KR" dirty="0" smtClean="0"/>
                <a:t>(core)</a:t>
              </a:r>
              <a:r>
                <a:rPr lang="ko-KR" altLang="en-US" dirty="0" smtClean="0"/>
                <a:t>와 금속피복</a:t>
              </a:r>
              <a:endParaRPr lang="en-US" altLang="ko-KR" dirty="0" smtClean="0"/>
            </a:p>
            <a:p>
              <a:pPr>
                <a:lnSpc>
                  <a:spcPct val="150000"/>
                </a:lnSpc>
              </a:pPr>
              <a:r>
                <a:rPr lang="en-US" altLang="ko-KR" dirty="0" smtClean="0"/>
                <a:t>          (</a:t>
              </a:r>
              <a:r>
                <a:rPr lang="ko-KR" altLang="en-US" dirty="0" smtClean="0"/>
                <a:t>전선편물</a:t>
              </a:r>
              <a:r>
                <a:rPr lang="en-US" altLang="ko-KR" dirty="0" smtClean="0"/>
                <a:t>) </a:t>
              </a:r>
              <a:r>
                <a:rPr lang="ko-KR" altLang="en-US" dirty="0" smtClean="0"/>
                <a:t>및 외부 피복</a:t>
              </a:r>
              <a:r>
                <a:rPr lang="en-US" altLang="ko-KR" dirty="0" smtClean="0"/>
                <a:t>(</a:t>
              </a:r>
              <a:r>
                <a:rPr lang="ko-KR" altLang="en-US" dirty="0" smtClean="0"/>
                <a:t>고무</a:t>
              </a:r>
              <a:r>
                <a:rPr lang="en-US" altLang="ko-KR" dirty="0" smtClean="0"/>
                <a:t>, </a:t>
              </a:r>
              <a:r>
                <a:rPr lang="ko-KR" altLang="en-US" dirty="0" smtClean="0"/>
                <a:t>플라스틱 등</a:t>
              </a:r>
              <a:r>
                <a:rPr lang="en-US" altLang="ko-KR" dirty="0" smtClean="0"/>
                <a:t>)</a:t>
              </a:r>
              <a:r>
                <a:rPr lang="ko-KR" altLang="en-US" dirty="0" smtClean="0"/>
                <a:t>으로 제작</a:t>
              </a:r>
            </a:p>
            <a:p>
              <a:pPr>
                <a:lnSpc>
                  <a:spcPct val="150000"/>
                </a:lnSpc>
              </a:pPr>
              <a:r>
                <a:rPr lang="en-US" altLang="ko-KR" dirty="0" smtClean="0"/>
                <a:t>        - </a:t>
              </a:r>
              <a:r>
                <a:rPr lang="ko-KR" altLang="en-US" dirty="0" smtClean="0"/>
                <a:t>케이블의 굵기와 선의 </a:t>
              </a:r>
              <a:r>
                <a:rPr lang="ko-KR" altLang="en-US" dirty="0" err="1" smtClean="0"/>
                <a:t>가닥수에</a:t>
              </a:r>
              <a:r>
                <a:rPr lang="ko-KR" altLang="en-US" dirty="0" smtClean="0"/>
                <a:t> 따라 </a:t>
              </a:r>
              <a:r>
                <a:rPr lang="en-US" altLang="ko-KR" dirty="0" smtClean="0"/>
                <a:t>thin</a:t>
              </a:r>
              <a:r>
                <a:rPr lang="ko-KR" altLang="en-US" dirty="0" smtClean="0"/>
                <a:t>과 </a:t>
              </a:r>
              <a:r>
                <a:rPr lang="en-US" altLang="ko-KR" dirty="0" smtClean="0"/>
                <a:t>thick</a:t>
              </a:r>
              <a:r>
                <a:rPr lang="ko-KR" altLang="en-US" dirty="0" smtClean="0"/>
                <a:t>으로 분류</a:t>
              </a:r>
            </a:p>
            <a:p>
              <a:pPr>
                <a:lnSpc>
                  <a:spcPct val="150000"/>
                </a:lnSpc>
              </a:pPr>
              <a:r>
                <a:rPr lang="en-US" altLang="ko-KR" dirty="0" smtClean="0"/>
                <a:t>        - </a:t>
              </a:r>
              <a:r>
                <a:rPr lang="ko-KR" altLang="en-US" dirty="0" smtClean="0"/>
                <a:t>데이터 보안이 중요한 큰 규모의 네트워크에서 주로 사용</a:t>
              </a:r>
            </a:p>
            <a:p>
              <a:r>
                <a:rPr lang="en-US" altLang="ko-KR" dirty="0" smtClean="0"/>
                <a:t>        - </a:t>
              </a:r>
              <a:r>
                <a:rPr lang="ko-KR" altLang="en-US" dirty="0" smtClean="0"/>
                <a:t>전송속도 </a:t>
              </a:r>
              <a:r>
                <a:rPr lang="en-US" altLang="ko-KR" dirty="0" smtClean="0"/>
                <a:t>: 10Mbps, [</a:t>
              </a:r>
              <a:r>
                <a:rPr lang="ko-KR" altLang="en-US" dirty="0" smtClean="0"/>
                <a:t>참고</a:t>
              </a:r>
              <a:r>
                <a:rPr lang="en-US" altLang="ko-KR" dirty="0" smtClean="0"/>
                <a:t>] CATV </a:t>
              </a:r>
              <a:r>
                <a:rPr lang="ko-KR" altLang="en-US" dirty="0" smtClean="0"/>
                <a:t>선</a:t>
              </a:r>
              <a:endParaRPr lang="ko-KR" altLang="en-US" dirty="0"/>
            </a:p>
          </p:txBody>
        </p:sp>
        <p:pic>
          <p:nvPicPr>
            <p:cNvPr id="10" name="Picture 5" descr="9-11_cr"/>
            <p:cNvPicPr>
              <a:picLocks noChangeAspect="1" noChangeArrowheads="1"/>
            </p:cNvPicPr>
            <p:nvPr/>
          </p:nvPicPr>
          <p:blipFill>
            <a:blip r:embed="rId2" cstate="print"/>
            <a:srcRect/>
            <a:stretch>
              <a:fillRect/>
            </a:stretch>
          </p:blipFill>
          <p:spPr bwMode="auto">
            <a:xfrm>
              <a:off x="1571604" y="4071942"/>
              <a:ext cx="5687351" cy="1500198"/>
            </a:xfrm>
            <a:prstGeom prst="rect">
              <a:avLst/>
            </a:prstGeom>
            <a:noFill/>
            <a:ln w="9525">
              <a:noFill/>
              <a:miter lim="800000"/>
              <a:headEnd/>
              <a:tailEnd/>
            </a:ln>
          </p:spPr>
        </p:pic>
      </p:grpSp>
    </p:spTree>
    <p:extLst>
      <p:ext uri="{BB962C8B-B14F-4D97-AF65-F5344CB8AC3E}">
        <p14:creationId xmlns:p14="http://schemas.microsoft.com/office/powerpoint/2010/main" val="1078615850"/>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1" name="그룹 10"/>
          <p:cNvGrpSpPr/>
          <p:nvPr/>
        </p:nvGrpSpPr>
        <p:grpSpPr>
          <a:xfrm>
            <a:off x="642910" y="785794"/>
            <a:ext cx="8215370" cy="5500726"/>
            <a:chOff x="642910" y="785794"/>
            <a:chExt cx="8215370" cy="5500726"/>
          </a:xfrm>
        </p:grpSpPr>
        <p:sp>
          <p:nvSpPr>
            <p:cNvPr id="9" name="직사각형 8"/>
            <p:cNvSpPr/>
            <p:nvPr/>
          </p:nvSpPr>
          <p:spPr>
            <a:xfrm>
              <a:off x="642910" y="785794"/>
              <a:ext cx="8215370" cy="2862322"/>
            </a:xfrm>
            <a:prstGeom prst="rect">
              <a:avLst/>
            </a:prstGeom>
          </p:spPr>
          <p:txBody>
            <a:bodyPr wrap="square">
              <a:spAutoFit/>
            </a:bodyPr>
            <a:lstStyle/>
            <a:p>
              <a:r>
                <a:rPr lang="en-US" altLang="ko-KR" dirty="0" smtClean="0">
                  <a:solidFill>
                    <a:srgbClr val="00B050"/>
                  </a:solidFill>
                  <a:latin typeface="휴먼엑스포" pitchFamily="18" charset="-127"/>
                  <a:ea typeface="휴먼엑스포" pitchFamily="18" charset="-127"/>
                </a:rPr>
                <a:t>(3) </a:t>
              </a:r>
              <a:r>
                <a:rPr lang="ko-KR" altLang="en-US" dirty="0" smtClean="0">
                  <a:solidFill>
                    <a:srgbClr val="00B050"/>
                  </a:solidFill>
                  <a:latin typeface="휴먼엑스포" pitchFamily="18" charset="-127"/>
                  <a:ea typeface="휴먼엑스포" pitchFamily="18" charset="-127"/>
                </a:rPr>
                <a:t>광케이블</a:t>
              </a:r>
              <a:r>
                <a:rPr lang="en-US" altLang="ko-KR" dirty="0" smtClean="0">
                  <a:solidFill>
                    <a:srgbClr val="00B050"/>
                  </a:solidFill>
                  <a:latin typeface="휴먼엑스포" pitchFamily="18" charset="-127"/>
                  <a:ea typeface="휴먼엑스포" pitchFamily="18" charset="-127"/>
                </a:rPr>
                <a:t>(Fiver-optics cable)</a:t>
              </a:r>
            </a:p>
            <a:p>
              <a:endParaRPr lang="ko-KR" altLang="en-US" dirty="0" smtClean="0"/>
            </a:p>
            <a:p>
              <a:r>
                <a:rPr lang="en-US" altLang="ko-KR" dirty="0" smtClean="0"/>
                <a:t>    • </a:t>
              </a:r>
              <a:r>
                <a:rPr lang="ko-KR" altLang="en-US" dirty="0" smtClean="0"/>
                <a:t>특징</a:t>
              </a:r>
            </a:p>
            <a:p>
              <a:r>
                <a:rPr lang="en-US" altLang="ko-KR" dirty="0" smtClean="0"/>
                <a:t>        - </a:t>
              </a:r>
              <a:r>
                <a:rPr lang="ko-KR" altLang="en-US" dirty="0" err="1" smtClean="0"/>
                <a:t>클래딩</a:t>
              </a:r>
              <a:r>
                <a:rPr lang="en-US" altLang="ko-KR" dirty="0" smtClean="0"/>
                <a:t>(cladding)</a:t>
              </a:r>
              <a:r>
                <a:rPr lang="ko-KR" altLang="en-US" dirty="0" smtClean="0"/>
                <a:t>이라는 유리 층으로 둘러싸인 코어</a:t>
              </a:r>
              <a:r>
                <a:rPr lang="en-US" altLang="ko-KR" dirty="0" smtClean="0"/>
                <a:t>(core)</a:t>
              </a:r>
              <a:r>
                <a:rPr lang="ko-KR" altLang="en-US" dirty="0" smtClean="0"/>
                <a:t>라는 매우</a:t>
              </a:r>
              <a:endParaRPr lang="en-US" altLang="ko-KR" dirty="0" smtClean="0"/>
            </a:p>
            <a:p>
              <a:r>
                <a:rPr lang="en-US" altLang="ko-KR" dirty="0" smtClean="0"/>
                <a:t>         </a:t>
              </a:r>
              <a:r>
                <a:rPr lang="ko-KR" altLang="en-US" dirty="0" smtClean="0"/>
                <a:t> 가느다란 유리관으로 구성</a:t>
              </a:r>
            </a:p>
            <a:p>
              <a:r>
                <a:rPr lang="en-US" altLang="ko-KR" dirty="0" smtClean="0"/>
                <a:t>        - </a:t>
              </a:r>
              <a:r>
                <a:rPr lang="ko-KR" altLang="en-US" dirty="0" smtClean="0"/>
                <a:t>유리 섬유 주위를 강력한 힘에 견디게 하는 </a:t>
              </a:r>
              <a:r>
                <a:rPr lang="ko-KR" altLang="en-US" dirty="0" err="1" smtClean="0"/>
                <a:t>케블라</a:t>
              </a:r>
              <a:r>
                <a:rPr lang="en-US" altLang="ko-KR" dirty="0" smtClean="0"/>
                <a:t>(</a:t>
              </a:r>
              <a:r>
                <a:rPr lang="en-US" altLang="ko-KR" dirty="0" err="1" smtClean="0"/>
                <a:t>kevler</a:t>
              </a:r>
              <a:r>
                <a:rPr lang="en-US" altLang="ko-KR" dirty="0" smtClean="0"/>
                <a:t>) </a:t>
              </a:r>
              <a:r>
                <a:rPr lang="ko-KR" altLang="en-US" dirty="0" smtClean="0"/>
                <a:t>섬유로 포장</a:t>
              </a:r>
            </a:p>
            <a:p>
              <a:r>
                <a:rPr lang="en-US" altLang="ko-KR" dirty="0" smtClean="0"/>
                <a:t>        - </a:t>
              </a:r>
              <a:r>
                <a:rPr lang="ko-KR" altLang="en-US" dirty="0" smtClean="0"/>
                <a:t>송신과 수신용 두 가닥으로 사용</a:t>
              </a:r>
            </a:p>
            <a:p>
              <a:r>
                <a:rPr lang="en-US" altLang="ko-KR" dirty="0" smtClean="0"/>
                <a:t>        - </a:t>
              </a:r>
              <a:r>
                <a:rPr lang="ko-KR" altLang="en-US" dirty="0" smtClean="0"/>
                <a:t>외부 전기 신호의 간섭이 없고 보안이 뛰어나며 신뢰성이 높다</a:t>
              </a:r>
              <a:r>
                <a:rPr lang="en-US" altLang="ko-KR" dirty="0" smtClean="0"/>
                <a:t>.</a:t>
              </a:r>
              <a:endParaRPr lang="ko-KR" altLang="en-US" dirty="0" smtClean="0"/>
            </a:p>
            <a:p>
              <a:r>
                <a:rPr lang="en-US" altLang="ko-KR" dirty="0" smtClean="0"/>
                <a:t>        - </a:t>
              </a:r>
              <a:r>
                <a:rPr lang="ko-KR" altLang="en-US" dirty="0" smtClean="0"/>
                <a:t>가격이 비싸고 설치와 취급이 어렵다</a:t>
              </a:r>
              <a:r>
                <a:rPr lang="en-US" altLang="ko-KR" dirty="0" smtClean="0"/>
                <a:t>.</a:t>
              </a:r>
              <a:endParaRPr lang="ko-KR" altLang="en-US" dirty="0" smtClean="0"/>
            </a:p>
            <a:p>
              <a:r>
                <a:rPr lang="en-US" altLang="ko-KR" dirty="0" smtClean="0"/>
                <a:t>        - </a:t>
              </a:r>
              <a:r>
                <a:rPr lang="ko-KR" altLang="en-US" dirty="0" smtClean="0"/>
                <a:t>전송속도 </a:t>
              </a:r>
              <a:r>
                <a:rPr lang="en-US" altLang="ko-KR" dirty="0" smtClean="0"/>
                <a:t>: 100Mbps ~ 2Gbps</a:t>
              </a:r>
              <a:endParaRPr lang="ko-KR" altLang="en-US" dirty="0"/>
            </a:p>
          </p:txBody>
        </p:sp>
        <p:pic>
          <p:nvPicPr>
            <p:cNvPr id="10" name="Picture 5" descr="9-12_cr"/>
            <p:cNvPicPr>
              <a:picLocks noChangeAspect="1" noChangeArrowheads="1"/>
            </p:cNvPicPr>
            <p:nvPr/>
          </p:nvPicPr>
          <p:blipFill>
            <a:blip r:embed="rId2" cstate="print"/>
            <a:srcRect/>
            <a:stretch>
              <a:fillRect/>
            </a:stretch>
          </p:blipFill>
          <p:spPr bwMode="auto">
            <a:xfrm>
              <a:off x="1785917" y="3714752"/>
              <a:ext cx="4507263" cy="2571768"/>
            </a:xfrm>
            <a:prstGeom prst="rect">
              <a:avLst/>
            </a:prstGeom>
            <a:noFill/>
            <a:ln w="9525">
              <a:noFill/>
              <a:miter lim="800000"/>
              <a:headEnd/>
              <a:tailEnd/>
            </a:ln>
          </p:spPr>
        </p:pic>
      </p:grpSp>
    </p:spTree>
    <p:extLst>
      <p:ext uri="{BB962C8B-B14F-4D97-AF65-F5344CB8AC3E}">
        <p14:creationId xmlns:p14="http://schemas.microsoft.com/office/powerpoint/2010/main" val="1072091900"/>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1" name="그룹 10"/>
          <p:cNvGrpSpPr/>
          <p:nvPr/>
        </p:nvGrpSpPr>
        <p:grpSpPr>
          <a:xfrm>
            <a:off x="714348" y="857232"/>
            <a:ext cx="7643866" cy="5429269"/>
            <a:chOff x="714348" y="857232"/>
            <a:chExt cx="7643866" cy="5429269"/>
          </a:xfrm>
        </p:grpSpPr>
        <p:sp>
          <p:nvSpPr>
            <p:cNvPr id="9" name="직사각형 8"/>
            <p:cNvSpPr/>
            <p:nvPr/>
          </p:nvSpPr>
          <p:spPr>
            <a:xfrm>
              <a:off x="714348" y="857232"/>
              <a:ext cx="7643866" cy="2585323"/>
            </a:xfrm>
            <a:prstGeom prst="rect">
              <a:avLst/>
            </a:prstGeom>
          </p:spPr>
          <p:txBody>
            <a:bodyPr wrap="square">
              <a:spAutoFit/>
            </a:bodyPr>
            <a:lstStyle/>
            <a:p>
              <a:r>
                <a:rPr lang="en-US" altLang="ko-KR" dirty="0" smtClean="0">
                  <a:solidFill>
                    <a:srgbClr val="00B050"/>
                  </a:solidFill>
                  <a:latin typeface="휴먼엑스포" pitchFamily="18" charset="-127"/>
                  <a:ea typeface="휴먼엑스포" pitchFamily="18" charset="-127"/>
                </a:rPr>
                <a:t>(4) </a:t>
              </a:r>
              <a:r>
                <a:rPr lang="ko-KR" altLang="en-US" dirty="0" smtClean="0">
                  <a:solidFill>
                    <a:srgbClr val="00B050"/>
                  </a:solidFill>
                  <a:latin typeface="휴먼엑스포" pitchFamily="18" charset="-127"/>
                  <a:ea typeface="휴먼엑스포" pitchFamily="18" charset="-127"/>
                </a:rPr>
                <a:t>무선 </a:t>
              </a:r>
              <a:r>
                <a:rPr lang="ko-KR" altLang="en-US" dirty="0" err="1" smtClean="0">
                  <a:solidFill>
                    <a:srgbClr val="00B050"/>
                  </a:solidFill>
                  <a:latin typeface="휴먼엑스포" pitchFamily="18" charset="-127"/>
                  <a:ea typeface="휴먼엑스포" pitchFamily="18" charset="-127"/>
                </a:rPr>
                <a:t>랜</a:t>
              </a:r>
              <a:r>
                <a:rPr lang="en-US" altLang="ko-KR" dirty="0" smtClean="0">
                  <a:solidFill>
                    <a:srgbClr val="00B050"/>
                  </a:solidFill>
                  <a:latin typeface="휴먼엑스포" pitchFamily="18" charset="-127"/>
                  <a:ea typeface="휴먼엑스포" pitchFamily="18" charset="-127"/>
                </a:rPr>
                <a:t>(wireless LAN)</a:t>
              </a:r>
              <a:endParaRPr lang="ko-KR" altLang="en-US" dirty="0" smtClean="0">
                <a:solidFill>
                  <a:srgbClr val="00B050"/>
                </a:solidFill>
                <a:latin typeface="휴먼엑스포" pitchFamily="18" charset="-127"/>
                <a:ea typeface="휴먼엑스포" pitchFamily="18" charset="-127"/>
              </a:endParaRPr>
            </a:p>
            <a:p>
              <a:endParaRPr lang="en-US" altLang="ko-KR" dirty="0" smtClean="0"/>
            </a:p>
            <a:p>
              <a:r>
                <a:rPr lang="en-US" altLang="ko-KR" dirty="0" smtClean="0"/>
                <a:t>    • </a:t>
              </a:r>
              <a:r>
                <a:rPr lang="ko-KR" altLang="en-US" dirty="0" smtClean="0"/>
                <a:t>특징</a:t>
              </a:r>
            </a:p>
            <a:p>
              <a:r>
                <a:rPr lang="en-US" altLang="ko-KR" dirty="0" smtClean="0"/>
                <a:t>        - </a:t>
              </a:r>
              <a:r>
                <a:rPr lang="ko-KR" altLang="en-US" dirty="0" smtClean="0"/>
                <a:t>제약 없는 연결성 제공</a:t>
              </a:r>
            </a:p>
            <a:p>
              <a:r>
                <a:rPr lang="en-US" altLang="ko-KR" dirty="0" smtClean="0"/>
                <a:t>        - </a:t>
              </a:r>
              <a:r>
                <a:rPr lang="ko-KR" altLang="en-US" dirty="0" smtClean="0"/>
                <a:t>신뢰성 있는 데이터 전송</a:t>
              </a:r>
            </a:p>
            <a:p>
              <a:r>
                <a:rPr lang="en-US" altLang="ko-KR" dirty="0" smtClean="0"/>
                <a:t>        - </a:t>
              </a:r>
              <a:r>
                <a:rPr lang="ko-KR" altLang="en-US" dirty="0" smtClean="0"/>
                <a:t>설치가 용이함</a:t>
              </a:r>
            </a:p>
            <a:p>
              <a:r>
                <a:rPr lang="en-US" altLang="ko-KR" dirty="0" smtClean="0"/>
                <a:t>        - </a:t>
              </a:r>
              <a:r>
                <a:rPr lang="ko-KR" altLang="en-US" dirty="0" smtClean="0"/>
                <a:t>설치장소의 제한이 없음</a:t>
              </a:r>
            </a:p>
            <a:p>
              <a:r>
                <a:rPr lang="en-US" altLang="ko-KR" dirty="0" smtClean="0"/>
                <a:t>        - </a:t>
              </a:r>
              <a:r>
                <a:rPr lang="ko-KR" altLang="en-US" dirty="0" smtClean="0"/>
                <a:t>단말의 위치 변동 또는 추가</a:t>
              </a:r>
              <a:r>
                <a:rPr lang="en-US" altLang="ko-KR" dirty="0" smtClean="0"/>
                <a:t>, </a:t>
              </a:r>
              <a:r>
                <a:rPr lang="ko-KR" altLang="en-US" dirty="0" smtClean="0"/>
                <a:t>삭제 시에도 선로의 증설이나</a:t>
              </a:r>
              <a:endParaRPr lang="en-US" altLang="ko-KR" dirty="0" smtClean="0"/>
            </a:p>
            <a:p>
              <a:r>
                <a:rPr lang="en-US" altLang="ko-KR" dirty="0" smtClean="0"/>
                <a:t>         </a:t>
              </a:r>
              <a:r>
                <a:rPr lang="ko-KR" altLang="en-US" dirty="0" smtClean="0"/>
                <a:t> 변경이 필요 없음</a:t>
              </a:r>
              <a:endParaRPr lang="ko-KR" altLang="en-US" dirty="0"/>
            </a:p>
          </p:txBody>
        </p:sp>
        <p:pic>
          <p:nvPicPr>
            <p:cNvPr id="10" name="그림 9" descr="sample.jpg"/>
            <p:cNvPicPr>
              <a:picLocks noChangeAspect="1"/>
            </p:cNvPicPr>
            <p:nvPr/>
          </p:nvPicPr>
          <p:blipFill>
            <a:blip r:embed="rId2" cstate="print"/>
            <a:stretch>
              <a:fillRect/>
            </a:stretch>
          </p:blipFill>
          <p:spPr>
            <a:xfrm>
              <a:off x="1643042" y="3571876"/>
              <a:ext cx="3929090" cy="2714625"/>
            </a:xfrm>
            <a:prstGeom prst="rect">
              <a:avLst/>
            </a:prstGeom>
          </p:spPr>
        </p:pic>
      </p:grpSp>
    </p:spTree>
    <p:extLst>
      <p:ext uri="{BB962C8B-B14F-4D97-AF65-F5344CB8AC3E}">
        <p14:creationId xmlns:p14="http://schemas.microsoft.com/office/powerpoint/2010/main" val="547675894"/>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285720" y="785794"/>
            <a:ext cx="8286808" cy="3724096"/>
          </a:xfrm>
          <a:prstGeom prst="rect">
            <a:avLst/>
          </a:prstGeom>
        </p:spPr>
        <p:txBody>
          <a:bodyPr wrap="square">
            <a:spAutoFit/>
          </a:bodyPr>
          <a:lstStyle/>
          <a:p>
            <a:r>
              <a:rPr lang="en-US" altLang="ko-KR" sz="2000" dirty="0" smtClean="0">
                <a:solidFill>
                  <a:srgbClr val="0000CC"/>
                </a:solidFill>
                <a:latin typeface="휴먼엑스포" pitchFamily="18" charset="-127"/>
                <a:ea typeface="휴먼엑스포" pitchFamily="18" charset="-127"/>
              </a:rPr>
              <a:t>8.4 </a:t>
            </a:r>
            <a:r>
              <a:rPr lang="ko-KR" altLang="en-US" sz="2000" dirty="0" smtClean="0">
                <a:solidFill>
                  <a:srgbClr val="0000CC"/>
                </a:solidFill>
                <a:latin typeface="휴먼엑스포" pitchFamily="18" charset="-127"/>
                <a:ea typeface="휴먼엑스포" pitchFamily="18" charset="-127"/>
              </a:rPr>
              <a:t>컴퓨터 네트워크의 분류</a:t>
            </a:r>
            <a:endParaRPr lang="en-US" altLang="ko-KR" sz="2000" dirty="0" smtClean="0">
              <a:solidFill>
                <a:srgbClr val="0000CC"/>
              </a:solidFill>
              <a:latin typeface="휴먼엑스포" pitchFamily="18" charset="-127"/>
              <a:ea typeface="휴먼엑스포" pitchFamily="18" charset="-127"/>
            </a:endParaRPr>
          </a:p>
          <a:p>
            <a:endParaRPr lang="ko-KR" altLang="en-US" dirty="0" smtClean="0"/>
          </a:p>
          <a:p>
            <a:r>
              <a:rPr lang="en-US" altLang="ko-KR" dirty="0" smtClean="0">
                <a:solidFill>
                  <a:srgbClr val="00B050"/>
                </a:solidFill>
                <a:latin typeface="휴먼엑스포" pitchFamily="18" charset="-127"/>
                <a:ea typeface="휴먼엑스포" pitchFamily="18" charset="-127"/>
              </a:rPr>
              <a:t>8.4.1 LAN(Local Area Network, </a:t>
            </a:r>
            <a:r>
              <a:rPr lang="ko-KR" altLang="en-US" dirty="0" smtClean="0">
                <a:solidFill>
                  <a:srgbClr val="00B050"/>
                </a:solidFill>
                <a:latin typeface="휴먼엑스포" pitchFamily="18" charset="-127"/>
                <a:ea typeface="휴먼엑스포" pitchFamily="18" charset="-127"/>
              </a:rPr>
              <a:t>근거리 통신망</a:t>
            </a:r>
            <a:r>
              <a:rPr lang="en-US" altLang="ko-KR" dirty="0" smtClean="0">
                <a:solidFill>
                  <a:srgbClr val="00B050"/>
                </a:solidFill>
                <a:latin typeface="휴먼엑스포" pitchFamily="18" charset="-127"/>
                <a:ea typeface="휴먼엑스포" pitchFamily="18" charset="-127"/>
              </a:rPr>
              <a:t>)</a:t>
            </a:r>
            <a:endParaRPr lang="ko-KR" altLang="en-US" dirty="0" smtClean="0">
              <a:solidFill>
                <a:srgbClr val="00B050"/>
              </a:solidFill>
              <a:latin typeface="휴먼엑스포" pitchFamily="18" charset="-127"/>
              <a:ea typeface="휴먼엑스포" pitchFamily="18" charset="-127"/>
            </a:endParaRPr>
          </a:p>
          <a:p>
            <a:endParaRPr lang="en-US" altLang="ko-KR" dirty="0" smtClean="0"/>
          </a:p>
          <a:p>
            <a:r>
              <a:rPr lang="en-US" altLang="ko-KR" dirty="0" smtClean="0"/>
              <a:t>    • </a:t>
            </a:r>
            <a:r>
              <a:rPr lang="ko-KR" altLang="en-US" dirty="0" smtClean="0"/>
              <a:t>특징</a:t>
            </a:r>
          </a:p>
          <a:p>
            <a:r>
              <a:rPr lang="en-US" altLang="ko-KR" dirty="0" smtClean="0"/>
              <a:t>        - </a:t>
            </a:r>
            <a:r>
              <a:rPr lang="ko-KR" altLang="en-US" dirty="0" smtClean="0"/>
              <a:t>건물 내 혹은 소규모 지역 내에서 구성된 네트워크</a:t>
            </a:r>
          </a:p>
          <a:p>
            <a:r>
              <a:rPr lang="en-US" altLang="ko-KR" dirty="0" smtClean="0"/>
              <a:t>        - </a:t>
            </a:r>
            <a:r>
              <a:rPr lang="ko-KR" altLang="en-US" dirty="0" smtClean="0"/>
              <a:t>전송속도 </a:t>
            </a:r>
            <a:r>
              <a:rPr lang="en-US" altLang="ko-KR" dirty="0" smtClean="0"/>
              <a:t>: 10 ~ 100Mbps</a:t>
            </a:r>
            <a:endParaRPr lang="ko-KR" altLang="en-US" dirty="0" smtClean="0"/>
          </a:p>
          <a:p>
            <a:r>
              <a:rPr lang="en-US" altLang="ko-KR" dirty="0" smtClean="0"/>
              <a:t>        - </a:t>
            </a:r>
            <a:r>
              <a:rPr lang="ko-KR" altLang="en-US" dirty="0" smtClean="0"/>
              <a:t>사설 데이터망</a:t>
            </a:r>
            <a:r>
              <a:rPr lang="en-US" altLang="ko-KR" dirty="0" smtClean="0"/>
              <a:t>(private data network)</a:t>
            </a:r>
          </a:p>
          <a:p>
            <a:endParaRPr lang="ko-KR" altLang="en-US" dirty="0" smtClean="0"/>
          </a:p>
          <a:p>
            <a:r>
              <a:rPr lang="en-US" altLang="ko-KR" dirty="0" smtClean="0"/>
              <a:t>    • </a:t>
            </a:r>
            <a:r>
              <a:rPr lang="ko-KR" altLang="en-US" dirty="0" smtClean="0"/>
              <a:t>데이터 전송 방식</a:t>
            </a:r>
          </a:p>
          <a:p>
            <a:r>
              <a:rPr lang="en-US" altLang="ko-KR" dirty="0" smtClean="0"/>
              <a:t>        - </a:t>
            </a:r>
            <a:r>
              <a:rPr lang="ko-KR" altLang="en-US" dirty="0" err="1" smtClean="0"/>
              <a:t>이더넷</a:t>
            </a:r>
            <a:r>
              <a:rPr lang="en-US" altLang="ko-KR" dirty="0" smtClean="0"/>
              <a:t>(Ethernet)</a:t>
            </a:r>
            <a:endParaRPr lang="ko-KR" altLang="en-US" dirty="0" smtClean="0"/>
          </a:p>
          <a:p>
            <a:r>
              <a:rPr lang="en-US" altLang="ko-KR" dirty="0" smtClean="0"/>
              <a:t>        - </a:t>
            </a:r>
            <a:r>
              <a:rPr lang="ko-KR" altLang="en-US" dirty="0" smtClean="0"/>
              <a:t>고속 </a:t>
            </a:r>
            <a:r>
              <a:rPr lang="ko-KR" altLang="en-US" dirty="0" err="1" smtClean="0"/>
              <a:t>이더넷</a:t>
            </a:r>
            <a:r>
              <a:rPr lang="en-US" altLang="ko-KR" dirty="0" smtClean="0"/>
              <a:t>(Fast Ethernet)</a:t>
            </a:r>
            <a:endParaRPr lang="ko-KR" altLang="en-US" dirty="0" smtClean="0"/>
          </a:p>
          <a:p>
            <a:r>
              <a:rPr lang="en-US" altLang="ko-KR" dirty="0" smtClean="0"/>
              <a:t>        - </a:t>
            </a:r>
            <a:r>
              <a:rPr lang="ko-KR" altLang="en-US" dirty="0" smtClean="0"/>
              <a:t>토큰 링</a:t>
            </a:r>
            <a:r>
              <a:rPr lang="en-US" altLang="ko-KR" dirty="0" smtClean="0"/>
              <a:t>(Token Ring)</a:t>
            </a:r>
            <a:endParaRPr lang="ko-KR" altLang="en-US" dirty="0"/>
          </a:p>
        </p:txBody>
      </p:sp>
    </p:spTree>
    <p:extLst>
      <p:ext uri="{BB962C8B-B14F-4D97-AF65-F5344CB8AC3E}">
        <p14:creationId xmlns:p14="http://schemas.microsoft.com/office/powerpoint/2010/main" val="2296172745"/>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1" name="그룹 10"/>
          <p:cNvGrpSpPr/>
          <p:nvPr/>
        </p:nvGrpSpPr>
        <p:grpSpPr>
          <a:xfrm>
            <a:off x="428596" y="785794"/>
            <a:ext cx="8358246" cy="5399344"/>
            <a:chOff x="428596" y="785794"/>
            <a:chExt cx="8358246" cy="5399344"/>
          </a:xfrm>
        </p:grpSpPr>
        <p:sp>
          <p:nvSpPr>
            <p:cNvPr id="9" name="직사각형 8"/>
            <p:cNvSpPr/>
            <p:nvPr/>
          </p:nvSpPr>
          <p:spPr>
            <a:xfrm>
              <a:off x="428596" y="785794"/>
              <a:ext cx="8358246" cy="2308324"/>
            </a:xfrm>
            <a:prstGeom prst="rect">
              <a:avLst/>
            </a:prstGeom>
          </p:spPr>
          <p:txBody>
            <a:bodyPr wrap="square">
              <a:spAutoFit/>
            </a:bodyPr>
            <a:lstStyle/>
            <a:p>
              <a:r>
                <a:rPr lang="en-US" altLang="ko-KR" dirty="0" smtClean="0">
                  <a:solidFill>
                    <a:srgbClr val="00B050"/>
                  </a:solidFill>
                  <a:latin typeface="휴먼엑스포" pitchFamily="18" charset="-127"/>
                  <a:ea typeface="휴먼엑스포" pitchFamily="18" charset="-127"/>
                </a:rPr>
                <a:t>8.4.2 </a:t>
              </a:r>
              <a:r>
                <a:rPr lang="ko-KR" altLang="en-US" dirty="0" err="1" smtClean="0">
                  <a:solidFill>
                    <a:srgbClr val="00B050"/>
                  </a:solidFill>
                  <a:latin typeface="휴먼엑스포" pitchFamily="18" charset="-127"/>
                  <a:ea typeface="휴먼엑스포" pitchFamily="18" charset="-127"/>
                </a:rPr>
                <a:t>광대역</a:t>
              </a:r>
              <a:r>
                <a:rPr lang="ko-KR" altLang="en-US" dirty="0" smtClean="0">
                  <a:solidFill>
                    <a:srgbClr val="00B050"/>
                  </a:solidFill>
                  <a:latin typeface="휴먼엑스포" pitchFamily="18" charset="-127"/>
                  <a:ea typeface="휴먼엑스포" pitchFamily="18" charset="-127"/>
                </a:rPr>
                <a:t> 통신망</a:t>
              </a:r>
              <a:r>
                <a:rPr lang="en-US" altLang="ko-KR" dirty="0" smtClean="0">
                  <a:solidFill>
                    <a:srgbClr val="00B050"/>
                  </a:solidFill>
                  <a:latin typeface="휴먼엑스포" pitchFamily="18" charset="-127"/>
                  <a:ea typeface="휴먼엑스포" pitchFamily="18" charset="-127"/>
                </a:rPr>
                <a:t>(WAN: Wide Area Network)</a:t>
              </a:r>
              <a:endParaRPr lang="ko-KR" altLang="en-US" dirty="0" smtClean="0">
                <a:solidFill>
                  <a:srgbClr val="00B050"/>
                </a:solidFill>
                <a:latin typeface="휴먼엑스포" pitchFamily="18" charset="-127"/>
                <a:ea typeface="휴먼엑스포" pitchFamily="18" charset="-127"/>
              </a:endParaRPr>
            </a:p>
            <a:p>
              <a:endParaRPr lang="en-US" altLang="ko-KR" dirty="0" smtClean="0"/>
            </a:p>
            <a:p>
              <a:r>
                <a:rPr lang="en-US" altLang="ko-KR" dirty="0" smtClean="0"/>
                <a:t>    • </a:t>
              </a:r>
              <a:r>
                <a:rPr lang="ko-KR" altLang="en-US" dirty="0" smtClean="0"/>
                <a:t>특징</a:t>
              </a:r>
            </a:p>
            <a:p>
              <a:r>
                <a:rPr lang="en-US" altLang="ko-KR" dirty="0" smtClean="0"/>
                <a:t>        - </a:t>
              </a:r>
              <a:r>
                <a:rPr lang="ko-KR" altLang="en-US" dirty="0" smtClean="0"/>
                <a:t>공중 데이터망을 이용하여 원거리</a:t>
              </a:r>
              <a:r>
                <a:rPr lang="en-US" altLang="ko-KR" dirty="0" smtClean="0"/>
                <a:t>(</a:t>
              </a:r>
              <a:r>
                <a:rPr lang="ko-KR" altLang="en-US" dirty="0" smtClean="0"/>
                <a:t>도시와 도시</a:t>
              </a:r>
              <a:r>
                <a:rPr lang="en-US" altLang="ko-KR" dirty="0" smtClean="0"/>
                <a:t>, </a:t>
              </a:r>
              <a:r>
                <a:rPr lang="ko-KR" altLang="en-US" dirty="0" smtClean="0"/>
                <a:t>국가와 국가 등</a:t>
              </a:r>
              <a:r>
                <a:rPr lang="en-US" altLang="ko-KR" dirty="0" smtClean="0"/>
                <a:t>)</a:t>
              </a:r>
              <a:r>
                <a:rPr lang="ko-KR" altLang="en-US" dirty="0" smtClean="0"/>
                <a:t>에</a:t>
              </a:r>
              <a:endParaRPr lang="en-US" altLang="ko-KR" dirty="0" smtClean="0"/>
            </a:p>
            <a:p>
              <a:r>
                <a:rPr lang="en-US" altLang="ko-KR" dirty="0" smtClean="0"/>
                <a:t>         </a:t>
              </a:r>
              <a:r>
                <a:rPr lang="ko-KR" altLang="en-US" dirty="0" smtClean="0"/>
                <a:t> 떨어진 컴퓨터나 </a:t>
              </a:r>
              <a:r>
                <a:rPr lang="en-US" altLang="ko-KR" dirty="0" smtClean="0"/>
                <a:t>LAN</a:t>
              </a:r>
              <a:r>
                <a:rPr lang="ko-KR" altLang="en-US" dirty="0" smtClean="0"/>
                <a:t>을 연결하는 네트워크</a:t>
              </a:r>
            </a:p>
            <a:p>
              <a:r>
                <a:rPr lang="en-US" altLang="ko-KR" dirty="0" smtClean="0"/>
                <a:t>        - </a:t>
              </a:r>
              <a:r>
                <a:rPr lang="ko-KR" altLang="en-US" dirty="0" smtClean="0"/>
                <a:t>주로 </a:t>
              </a:r>
              <a:r>
                <a:rPr lang="en-US" altLang="ko-KR" dirty="0" smtClean="0"/>
                <a:t>LAN</a:t>
              </a:r>
              <a:r>
                <a:rPr lang="ko-KR" altLang="en-US" dirty="0" smtClean="0"/>
                <a:t>과 </a:t>
              </a:r>
              <a:r>
                <a:rPr lang="en-US" altLang="ko-KR" dirty="0" smtClean="0"/>
                <a:t>LAN</a:t>
              </a:r>
              <a:r>
                <a:rPr lang="ko-KR" altLang="en-US" dirty="0" smtClean="0"/>
                <a:t>을 연결한 통신망</a:t>
              </a:r>
              <a:endParaRPr lang="en-US" altLang="ko-KR" dirty="0" smtClean="0"/>
            </a:p>
            <a:p>
              <a:endParaRPr lang="ko-KR" altLang="en-US" dirty="0" smtClean="0"/>
            </a:p>
            <a:p>
              <a:r>
                <a:rPr lang="en-US" altLang="ko-KR" dirty="0" smtClean="0"/>
                <a:t>    [Note] Backbone</a:t>
              </a:r>
              <a:endParaRPr lang="ko-KR" altLang="en-US" dirty="0"/>
            </a:p>
          </p:txBody>
        </p:sp>
        <p:pic>
          <p:nvPicPr>
            <p:cNvPr id="10" name="Picture 5" descr="9-13_cr"/>
            <p:cNvPicPr>
              <a:picLocks noChangeAspect="1" noChangeArrowheads="1"/>
            </p:cNvPicPr>
            <p:nvPr/>
          </p:nvPicPr>
          <p:blipFill>
            <a:blip r:embed="rId2" cstate="print"/>
            <a:srcRect/>
            <a:stretch>
              <a:fillRect/>
            </a:stretch>
          </p:blipFill>
          <p:spPr bwMode="auto">
            <a:xfrm>
              <a:off x="3357554" y="2714620"/>
              <a:ext cx="5072098" cy="3470518"/>
            </a:xfrm>
            <a:prstGeom prst="rect">
              <a:avLst/>
            </a:prstGeom>
            <a:noFill/>
            <a:ln w="9525">
              <a:noFill/>
              <a:miter lim="800000"/>
              <a:headEnd/>
              <a:tailEnd/>
            </a:ln>
          </p:spPr>
        </p:pic>
      </p:grpSp>
    </p:spTree>
    <p:extLst>
      <p:ext uri="{BB962C8B-B14F-4D97-AF65-F5344CB8AC3E}">
        <p14:creationId xmlns:p14="http://schemas.microsoft.com/office/powerpoint/2010/main" val="431953260"/>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1" name="그룹 10"/>
          <p:cNvGrpSpPr/>
          <p:nvPr/>
        </p:nvGrpSpPr>
        <p:grpSpPr>
          <a:xfrm>
            <a:off x="571472" y="857232"/>
            <a:ext cx="8143932" cy="4714908"/>
            <a:chOff x="571472" y="857232"/>
            <a:chExt cx="8143932" cy="4714908"/>
          </a:xfrm>
        </p:grpSpPr>
        <p:sp>
          <p:nvSpPr>
            <p:cNvPr id="9" name="직사각형 8"/>
            <p:cNvSpPr/>
            <p:nvPr/>
          </p:nvSpPr>
          <p:spPr>
            <a:xfrm>
              <a:off x="571472" y="857232"/>
              <a:ext cx="8143932" cy="2031325"/>
            </a:xfrm>
            <a:prstGeom prst="rect">
              <a:avLst/>
            </a:prstGeom>
          </p:spPr>
          <p:txBody>
            <a:bodyPr wrap="square">
              <a:spAutoFit/>
            </a:bodyPr>
            <a:lstStyle/>
            <a:p>
              <a:r>
                <a:rPr lang="en-US" altLang="ko-KR" b="1" dirty="0" smtClean="0">
                  <a:solidFill>
                    <a:srgbClr val="00B050"/>
                  </a:solidFill>
                </a:rPr>
                <a:t>8.4.3 </a:t>
              </a:r>
              <a:r>
                <a:rPr lang="ko-KR" altLang="en-US" b="1" dirty="0" smtClean="0">
                  <a:solidFill>
                    <a:srgbClr val="00B050"/>
                  </a:solidFill>
                </a:rPr>
                <a:t>클라이언트</a:t>
              </a:r>
              <a:r>
                <a:rPr lang="en-US" altLang="ko-KR" b="1" dirty="0" smtClean="0">
                  <a:solidFill>
                    <a:srgbClr val="00B050"/>
                  </a:solidFill>
                </a:rPr>
                <a:t>/</a:t>
              </a:r>
              <a:r>
                <a:rPr lang="ko-KR" altLang="en-US" b="1" dirty="0" smtClean="0">
                  <a:solidFill>
                    <a:srgbClr val="00B050"/>
                  </a:solidFill>
                </a:rPr>
                <a:t>서버 네트워크</a:t>
              </a:r>
              <a:r>
                <a:rPr lang="en-US" altLang="ko-KR" b="1" dirty="0" smtClean="0">
                  <a:solidFill>
                    <a:srgbClr val="00B050"/>
                  </a:solidFill>
                </a:rPr>
                <a:t>(Client/Sever Network)</a:t>
              </a:r>
              <a:endParaRPr lang="ko-KR" altLang="en-US" b="1" dirty="0" smtClean="0">
                <a:solidFill>
                  <a:srgbClr val="00B050"/>
                </a:solidFill>
              </a:endParaRPr>
            </a:p>
            <a:p>
              <a:endParaRPr lang="en-US" altLang="ko-KR" dirty="0" smtClean="0"/>
            </a:p>
            <a:p>
              <a:r>
                <a:rPr lang="en-US" altLang="ko-KR" dirty="0" smtClean="0"/>
                <a:t>    • </a:t>
              </a:r>
              <a:r>
                <a:rPr lang="ko-KR" altLang="en-US" b="1" dirty="0" smtClean="0">
                  <a:solidFill>
                    <a:srgbClr val="C00000"/>
                  </a:solidFill>
                </a:rPr>
                <a:t>클라이언트</a:t>
              </a:r>
              <a:r>
                <a:rPr lang="en-US" altLang="ko-KR" b="1" dirty="0" smtClean="0">
                  <a:solidFill>
                    <a:srgbClr val="C00000"/>
                  </a:solidFill>
                </a:rPr>
                <a:t>(client)</a:t>
              </a:r>
              <a:endParaRPr lang="ko-KR" altLang="en-US" b="1" dirty="0" smtClean="0">
                <a:solidFill>
                  <a:srgbClr val="C00000"/>
                </a:solidFill>
              </a:endParaRPr>
            </a:p>
            <a:p>
              <a:r>
                <a:rPr lang="en-US" altLang="ko-KR" dirty="0" smtClean="0"/>
                <a:t>        - </a:t>
              </a:r>
              <a:r>
                <a:rPr lang="ko-KR" altLang="en-US" dirty="0" smtClean="0"/>
                <a:t>다른 컴퓨터에게 서비스를 요청하는 컴퓨터들</a:t>
              </a:r>
              <a:r>
                <a:rPr lang="en-US" altLang="ko-KR" dirty="0" smtClean="0"/>
                <a:t>(</a:t>
              </a:r>
              <a:r>
                <a:rPr lang="ko-KR" altLang="en-US" dirty="0" smtClean="0"/>
                <a:t>보통 </a:t>
              </a:r>
              <a:r>
                <a:rPr lang="en-US" altLang="ko-KR" dirty="0" smtClean="0"/>
                <a:t>PC)</a:t>
              </a:r>
            </a:p>
            <a:p>
              <a:endParaRPr lang="ko-KR" altLang="en-US" dirty="0" smtClean="0"/>
            </a:p>
            <a:p>
              <a:r>
                <a:rPr lang="en-US" altLang="ko-KR" dirty="0" smtClean="0"/>
                <a:t>    • </a:t>
              </a:r>
              <a:r>
                <a:rPr lang="ko-KR" altLang="en-US" b="1" dirty="0" smtClean="0">
                  <a:solidFill>
                    <a:srgbClr val="C00000"/>
                  </a:solidFill>
                </a:rPr>
                <a:t>서버</a:t>
              </a:r>
              <a:r>
                <a:rPr lang="en-US" altLang="ko-KR" b="1" dirty="0" smtClean="0">
                  <a:solidFill>
                    <a:srgbClr val="C00000"/>
                  </a:solidFill>
                </a:rPr>
                <a:t>(server)</a:t>
              </a:r>
              <a:endParaRPr lang="ko-KR" altLang="en-US" b="1" dirty="0" smtClean="0">
                <a:solidFill>
                  <a:srgbClr val="C00000"/>
                </a:solidFill>
              </a:endParaRPr>
            </a:p>
            <a:p>
              <a:r>
                <a:rPr lang="en-US" altLang="ko-KR" dirty="0" smtClean="0"/>
                <a:t>        - </a:t>
              </a:r>
              <a:r>
                <a:rPr lang="ko-KR" altLang="en-US" dirty="0" smtClean="0"/>
                <a:t>요청한 서비스에 응답을 하는 컴퓨터</a:t>
              </a:r>
              <a:endParaRPr lang="ko-KR" altLang="en-US" dirty="0"/>
            </a:p>
          </p:txBody>
        </p:sp>
        <p:pic>
          <p:nvPicPr>
            <p:cNvPr id="10" name="Picture 4" descr="9-14_cr"/>
            <p:cNvPicPr>
              <a:picLocks noChangeAspect="1" noChangeArrowheads="1"/>
            </p:cNvPicPr>
            <p:nvPr/>
          </p:nvPicPr>
          <p:blipFill>
            <a:blip r:embed="rId2" cstate="print"/>
            <a:srcRect/>
            <a:stretch>
              <a:fillRect/>
            </a:stretch>
          </p:blipFill>
          <p:spPr bwMode="auto">
            <a:xfrm>
              <a:off x="1428728" y="3143248"/>
              <a:ext cx="6468405" cy="2428892"/>
            </a:xfrm>
            <a:prstGeom prst="rect">
              <a:avLst/>
            </a:prstGeom>
            <a:noFill/>
            <a:ln w="9525">
              <a:noFill/>
              <a:miter lim="800000"/>
              <a:headEnd/>
              <a:tailEnd/>
            </a:ln>
          </p:spPr>
        </p:pic>
      </p:grpSp>
    </p:spTree>
    <p:extLst>
      <p:ext uri="{BB962C8B-B14F-4D97-AF65-F5344CB8AC3E}">
        <p14:creationId xmlns:p14="http://schemas.microsoft.com/office/powerpoint/2010/main" val="2128714292"/>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72400" y="116632"/>
            <a:ext cx="1152128" cy="261610"/>
          </a:xfrm>
          <a:prstGeom prst="rect">
            <a:avLst/>
          </a:prstGeom>
          <a:noFill/>
        </p:spPr>
        <p:txBody>
          <a:bodyPr wrap="square" rtlCol="0">
            <a:spAutoFit/>
          </a:bodyPr>
          <a:lstStyle/>
          <a:p>
            <a:r>
              <a:rPr lang="en-US" altLang="ko-KR" sz="1100" dirty="0" smtClean="0">
                <a:solidFill>
                  <a:srgbClr val="0315BD"/>
                </a:solidFill>
                <a:latin typeface="휴먼엑스포" pitchFamily="18" charset="-127"/>
                <a:ea typeface="휴먼엑스포" pitchFamily="18" charset="-127"/>
              </a:rPr>
              <a:t>2015</a:t>
            </a:r>
            <a:r>
              <a:rPr lang="ko-KR" altLang="en-US" sz="1100" dirty="0" smtClean="0">
                <a:solidFill>
                  <a:srgbClr val="0315BD"/>
                </a:solidFill>
                <a:latin typeface="휴먼엑스포" pitchFamily="18" charset="-127"/>
                <a:ea typeface="휴먼엑스포" pitchFamily="18" charset="-127"/>
              </a:rPr>
              <a:t>년 </a:t>
            </a:r>
            <a:r>
              <a:rPr lang="en-US" altLang="ko-KR" sz="1100" dirty="0" smtClean="0">
                <a:solidFill>
                  <a:srgbClr val="0315BD"/>
                </a:solidFill>
                <a:latin typeface="휴먼엑스포" pitchFamily="18" charset="-127"/>
                <a:ea typeface="휴먼엑스포" pitchFamily="18" charset="-127"/>
              </a:rPr>
              <a:t>1</a:t>
            </a:r>
            <a:r>
              <a:rPr lang="ko-KR" altLang="en-US" sz="1100" dirty="0" smtClean="0">
                <a:solidFill>
                  <a:srgbClr val="0315BD"/>
                </a:solidFill>
                <a:latin typeface="휴먼엑스포" pitchFamily="18" charset="-127"/>
                <a:ea typeface="휴먼엑스포" pitchFamily="18" charset="-127"/>
              </a:rPr>
              <a:t>학기</a:t>
            </a:r>
            <a:endParaRPr lang="ko-KR" altLang="en-US" sz="1100" dirty="0">
              <a:solidFill>
                <a:srgbClr val="0315BD"/>
              </a:solidFill>
              <a:latin typeface="휴먼엑스포" pitchFamily="18" charset="-127"/>
              <a:ea typeface="휴먼엑스포" pitchFamily="18" charset="-127"/>
            </a:endParaRPr>
          </a:p>
        </p:txBody>
      </p:sp>
      <p:sp>
        <p:nvSpPr>
          <p:cNvPr id="3" name="Text Box 6"/>
          <p:cNvSpPr txBox="1">
            <a:spLocks noChangeArrowheads="1"/>
          </p:cNvSpPr>
          <p:nvPr/>
        </p:nvSpPr>
        <p:spPr bwMode="auto">
          <a:xfrm>
            <a:off x="1835696" y="6596390"/>
            <a:ext cx="5760640" cy="261610"/>
          </a:xfrm>
          <a:prstGeom prst="rect">
            <a:avLst/>
          </a:prstGeom>
          <a:noFill/>
          <a:ln w="9525">
            <a:noFill/>
            <a:miter lim="800000"/>
            <a:headEnd/>
            <a:tailEnd/>
          </a:ln>
        </p:spPr>
        <p:txBody>
          <a:bodyPr wrap="square">
            <a:spAutoFit/>
          </a:bodyPr>
          <a:lstStyle/>
          <a:p>
            <a:pPr algn="l">
              <a:spcBef>
                <a:spcPct val="50000"/>
              </a:spcBef>
            </a:pPr>
            <a:r>
              <a:rPr lang="en-US" altLang="ko-KR" sz="1100" dirty="0" smtClean="0">
                <a:solidFill>
                  <a:srgbClr val="0033CC"/>
                </a:solidFill>
                <a:latin typeface="휴먼엑스포" pitchFamily="18" charset="-127"/>
                <a:ea typeface="휴먼엑스포" pitchFamily="18" charset="-127"/>
              </a:rPr>
              <a:t>Prof. </a:t>
            </a:r>
            <a:r>
              <a:rPr lang="en-US" altLang="ko-KR" sz="1100" dirty="0" err="1" smtClean="0">
                <a:solidFill>
                  <a:srgbClr val="0033CC"/>
                </a:solidFill>
                <a:latin typeface="휴먼엑스포" pitchFamily="18" charset="-127"/>
                <a:ea typeface="휴먼엑스포" pitchFamily="18" charset="-127"/>
              </a:rPr>
              <a:t>KwangMo</a:t>
            </a:r>
            <a:r>
              <a:rPr lang="en-US" altLang="ko-KR" sz="1100" dirty="0" smtClean="0">
                <a:solidFill>
                  <a:srgbClr val="0033CC"/>
                </a:solidFill>
                <a:latin typeface="휴먼엑스포" pitchFamily="18" charset="-127"/>
                <a:ea typeface="휴먼엑스포" pitchFamily="18" charset="-127"/>
              </a:rPr>
              <a:t> LEE, Computer</a:t>
            </a:r>
            <a:r>
              <a:rPr lang="ko-KR" altLang="en-US" sz="1100" dirty="0" smtClean="0">
                <a:solidFill>
                  <a:srgbClr val="0033CC"/>
                </a:solidFill>
                <a:latin typeface="휴먼엑스포" pitchFamily="18" charset="-127"/>
                <a:ea typeface="휴먼엑스포" pitchFamily="18" charset="-127"/>
              </a:rPr>
              <a:t> </a:t>
            </a:r>
            <a:r>
              <a:rPr lang="en-US" altLang="ko-KR" sz="1100" dirty="0" smtClean="0">
                <a:solidFill>
                  <a:srgbClr val="0033CC"/>
                </a:solidFill>
                <a:latin typeface="휴먼엑스포" pitchFamily="18" charset="-127"/>
                <a:ea typeface="휴먼엑스포" pitchFamily="18" charset="-127"/>
              </a:rPr>
              <a:t>Engineering Department, Hallym </a:t>
            </a:r>
            <a:r>
              <a:rPr lang="en-US" altLang="ko-KR" sz="1100" dirty="0">
                <a:solidFill>
                  <a:srgbClr val="0033CC"/>
                </a:solidFill>
                <a:latin typeface="휴먼엑스포" pitchFamily="18" charset="-127"/>
                <a:ea typeface="휴먼엑스포" pitchFamily="18" charset="-127"/>
              </a:rPr>
              <a:t>University</a:t>
            </a:r>
          </a:p>
        </p:txBody>
      </p:sp>
      <p:sp>
        <p:nvSpPr>
          <p:cNvPr id="4" name="TextBox 3"/>
          <p:cNvSpPr txBox="1"/>
          <p:nvPr/>
        </p:nvSpPr>
        <p:spPr>
          <a:xfrm>
            <a:off x="0" y="116632"/>
            <a:ext cx="1368152" cy="261610"/>
          </a:xfrm>
          <a:prstGeom prst="rect">
            <a:avLst/>
          </a:prstGeom>
          <a:noFill/>
        </p:spPr>
        <p:txBody>
          <a:bodyPr wrap="square" rtlCol="0">
            <a:spAutoFit/>
          </a:bodyPr>
          <a:lstStyle/>
          <a:p>
            <a:r>
              <a:rPr lang="ko-KR" altLang="en-US" sz="1100" dirty="0" smtClean="0">
                <a:solidFill>
                  <a:srgbClr val="0315BD"/>
                </a:solidFill>
                <a:latin typeface="휴먼엑스포" pitchFamily="18" charset="-127"/>
                <a:ea typeface="휴먼엑스포" pitchFamily="18" charset="-127"/>
              </a:rPr>
              <a:t>컴퓨터시스템 개론</a:t>
            </a:r>
            <a:endParaRPr lang="ko-KR" altLang="en-US" sz="1100" dirty="0">
              <a:solidFill>
                <a:srgbClr val="0315BD"/>
              </a:solidFill>
              <a:latin typeface="휴먼엑스포" pitchFamily="18" charset="-127"/>
              <a:ea typeface="휴먼엑스포" pitchFamily="18" charset="-127"/>
            </a:endParaRPr>
          </a:p>
        </p:txBody>
      </p:sp>
      <p:cxnSp>
        <p:nvCxnSpPr>
          <p:cNvPr id="7" name="직선 연결선 6"/>
          <p:cNvCxnSpPr/>
          <p:nvPr/>
        </p:nvCxnSpPr>
        <p:spPr>
          <a:xfrm>
            <a:off x="0" y="476672"/>
            <a:ext cx="9144000" cy="0"/>
          </a:xfrm>
          <a:prstGeom prst="line">
            <a:avLst/>
          </a:prstGeom>
          <a:ln w="60325" cmpd="thinThick">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525344"/>
            <a:ext cx="9144000" cy="0"/>
          </a:xfrm>
          <a:prstGeom prst="line">
            <a:avLst/>
          </a:prstGeom>
          <a:ln w="31750" cmpd="sng">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1" name="그룹 10"/>
          <p:cNvGrpSpPr/>
          <p:nvPr/>
        </p:nvGrpSpPr>
        <p:grpSpPr>
          <a:xfrm>
            <a:off x="428596" y="857232"/>
            <a:ext cx="8429684" cy="4786346"/>
            <a:chOff x="428596" y="857232"/>
            <a:chExt cx="8429684" cy="4786346"/>
          </a:xfrm>
        </p:grpSpPr>
        <p:sp>
          <p:nvSpPr>
            <p:cNvPr id="9" name="직사각형 8"/>
            <p:cNvSpPr/>
            <p:nvPr/>
          </p:nvSpPr>
          <p:spPr>
            <a:xfrm>
              <a:off x="428596" y="857232"/>
              <a:ext cx="8429684" cy="1200329"/>
            </a:xfrm>
            <a:prstGeom prst="rect">
              <a:avLst/>
            </a:prstGeom>
          </p:spPr>
          <p:txBody>
            <a:bodyPr wrap="square">
              <a:spAutoFit/>
            </a:bodyPr>
            <a:lstStyle/>
            <a:p>
              <a:r>
                <a:rPr lang="en-US" altLang="ko-KR" dirty="0" smtClean="0">
                  <a:solidFill>
                    <a:srgbClr val="00B050"/>
                  </a:solidFill>
                  <a:latin typeface="휴먼엑스포" pitchFamily="18" charset="-127"/>
                  <a:ea typeface="휴먼엑스포" pitchFamily="18" charset="-127"/>
                </a:rPr>
                <a:t>8.4.4 Peer-to-peer(P2P) </a:t>
              </a:r>
              <a:r>
                <a:rPr lang="ko-KR" altLang="en-US" dirty="0" smtClean="0">
                  <a:solidFill>
                    <a:srgbClr val="00B050"/>
                  </a:solidFill>
                  <a:latin typeface="휴먼엑스포" pitchFamily="18" charset="-127"/>
                  <a:ea typeface="휴먼엑스포" pitchFamily="18" charset="-127"/>
                </a:rPr>
                <a:t>네트워크</a:t>
              </a:r>
              <a:endParaRPr lang="en-US" altLang="ko-KR" dirty="0" smtClean="0">
                <a:solidFill>
                  <a:srgbClr val="00B050"/>
                </a:solidFill>
                <a:latin typeface="휴먼엑스포" pitchFamily="18" charset="-127"/>
                <a:ea typeface="휴먼엑스포" pitchFamily="18" charset="-127"/>
              </a:endParaRPr>
            </a:p>
            <a:p>
              <a:endParaRPr lang="ko-KR" altLang="en-US" dirty="0" smtClean="0"/>
            </a:p>
            <a:p>
              <a:r>
                <a:rPr lang="en-US" altLang="ko-KR" dirty="0" smtClean="0"/>
                <a:t>    • </a:t>
              </a:r>
              <a:r>
                <a:rPr lang="ko-KR" altLang="en-US" dirty="0" smtClean="0"/>
                <a:t>특정 </a:t>
              </a:r>
              <a:r>
                <a:rPr lang="en-US" altLang="ko-KR" dirty="0" smtClean="0"/>
                <a:t>Server</a:t>
              </a:r>
              <a:r>
                <a:rPr lang="ko-KR" altLang="en-US" dirty="0" smtClean="0"/>
                <a:t>가 없는 컴퓨터 네트워크 방식으로 네트워크에 접속되어 있는</a:t>
              </a:r>
              <a:endParaRPr lang="en-US" altLang="ko-KR" dirty="0" smtClean="0"/>
            </a:p>
            <a:p>
              <a:r>
                <a:rPr lang="en-US" altLang="ko-KR" dirty="0" smtClean="0"/>
                <a:t>     </a:t>
              </a:r>
              <a:r>
                <a:rPr lang="ko-KR" altLang="en-US" dirty="0" smtClean="0"/>
                <a:t> 컴퓨터 간의 정보</a:t>
              </a:r>
              <a:r>
                <a:rPr lang="en-US" altLang="ko-KR" dirty="0" smtClean="0"/>
                <a:t>(</a:t>
              </a:r>
              <a:r>
                <a:rPr lang="ko-KR" altLang="en-US" dirty="0" smtClean="0"/>
                <a:t>예</a:t>
              </a:r>
              <a:r>
                <a:rPr lang="en-US" altLang="ko-KR" dirty="0" smtClean="0"/>
                <a:t>: MP3 file) </a:t>
              </a:r>
              <a:r>
                <a:rPr lang="ko-KR" altLang="en-US" dirty="0" smtClean="0"/>
                <a:t>공유</a:t>
              </a:r>
              <a:r>
                <a:rPr lang="en-US" altLang="ko-KR" dirty="0" smtClean="0"/>
                <a:t> </a:t>
              </a:r>
              <a:r>
                <a:rPr lang="ko-KR" altLang="en-US" dirty="0" smtClean="0"/>
                <a:t>또는 교환</a:t>
              </a:r>
              <a:endParaRPr lang="ko-KR" altLang="en-US" dirty="0"/>
            </a:p>
          </p:txBody>
        </p:sp>
        <p:pic>
          <p:nvPicPr>
            <p:cNvPr id="10" name="Picture 5" descr="9-15_cr"/>
            <p:cNvPicPr>
              <a:picLocks noChangeAspect="1" noChangeArrowheads="1"/>
            </p:cNvPicPr>
            <p:nvPr/>
          </p:nvPicPr>
          <p:blipFill>
            <a:blip r:embed="rId2" cstate="print"/>
            <a:srcRect/>
            <a:stretch>
              <a:fillRect/>
            </a:stretch>
          </p:blipFill>
          <p:spPr bwMode="auto">
            <a:xfrm>
              <a:off x="1214414" y="2428868"/>
              <a:ext cx="5945851" cy="3214710"/>
            </a:xfrm>
            <a:prstGeom prst="rect">
              <a:avLst/>
            </a:prstGeom>
            <a:noFill/>
            <a:ln w="9525">
              <a:noFill/>
              <a:miter lim="800000"/>
              <a:headEnd/>
              <a:tailEnd/>
            </a:ln>
          </p:spPr>
        </p:pic>
      </p:grpSp>
    </p:spTree>
    <p:extLst>
      <p:ext uri="{BB962C8B-B14F-4D97-AF65-F5344CB8AC3E}">
        <p14:creationId xmlns:p14="http://schemas.microsoft.com/office/powerpoint/2010/main" val="3439393257"/>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380</TotalTime>
  <Words>4263</Words>
  <Application>Microsoft Office PowerPoint</Application>
  <PresentationFormat>화면 슬라이드 쇼(4:3)</PresentationFormat>
  <Paragraphs>1361</Paragraphs>
  <Slides>121</Slides>
  <Notes>0</Notes>
  <HiddenSlides>0</HiddenSlides>
  <MMClips>0</MMClips>
  <ScaleCrop>false</ScaleCrop>
  <HeadingPairs>
    <vt:vector size="6" baseType="variant">
      <vt:variant>
        <vt:lpstr>테마</vt:lpstr>
      </vt:variant>
      <vt:variant>
        <vt:i4>1</vt:i4>
      </vt:variant>
      <vt:variant>
        <vt:lpstr>포함된 OLE 서버</vt:lpstr>
      </vt:variant>
      <vt:variant>
        <vt:i4>2</vt:i4>
      </vt:variant>
      <vt:variant>
        <vt:lpstr>슬라이드 제목</vt:lpstr>
      </vt:variant>
      <vt:variant>
        <vt:i4>121</vt:i4>
      </vt:variant>
    </vt:vector>
  </HeadingPairs>
  <TitlesOfParts>
    <vt:vector size="124" baseType="lpstr">
      <vt:lpstr>Office 테마</vt:lpstr>
      <vt:lpstr>그림</vt:lpstr>
      <vt:lpstr>수식</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Hallym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이광모</dc:creator>
  <cp:lastModifiedBy>user</cp:lastModifiedBy>
  <cp:revision>31</cp:revision>
  <dcterms:created xsi:type="dcterms:W3CDTF">2011-03-30T02:09:32Z</dcterms:created>
  <dcterms:modified xsi:type="dcterms:W3CDTF">2015-06-02T01:47:19Z</dcterms:modified>
</cp:coreProperties>
</file>